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9" r:id="rId3"/>
  </p:sldMasterIdLst>
  <p:notesMasterIdLst>
    <p:notesMasterId r:id="rId5"/>
  </p:notesMasterIdLst>
  <p:handoutMasterIdLst>
    <p:handoutMasterId r:id="rId21"/>
  </p:handoutMasterIdLst>
  <p:sldIdLst>
    <p:sldId id="562" r:id="rId4"/>
    <p:sldId id="563" r:id="rId6"/>
    <p:sldId id="592" r:id="rId7"/>
    <p:sldId id="593" r:id="rId8"/>
    <p:sldId id="564" r:id="rId9"/>
    <p:sldId id="594" r:id="rId10"/>
    <p:sldId id="596" r:id="rId11"/>
    <p:sldId id="597" r:id="rId12"/>
    <p:sldId id="598" r:id="rId13"/>
    <p:sldId id="601" r:id="rId14"/>
    <p:sldId id="595" r:id="rId15"/>
    <p:sldId id="600" r:id="rId16"/>
    <p:sldId id="599" r:id="rId17"/>
    <p:sldId id="602" r:id="rId18"/>
    <p:sldId id="603" r:id="rId19"/>
    <p:sldId id="604" r:id="rId20"/>
  </p:sldIdLst>
  <p:sldSz cx="12192000" cy="6858000"/>
  <p:notesSz cx="7103745" cy="10234295"/>
  <p:embeddedFontLst>
    <p:embeddedFont>
      <p:font typeface="DejaVu Math TeX Gyre" panose="02000503000000000000" charset="0"/>
      <p:regular r:id="rId2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02" userDrawn="1">
          <p15:clr>
            <a:srgbClr val="A4A3A4"/>
          </p15:clr>
        </p15:guide>
        <p15:guide id="2" pos="384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202020"/>
    <a:srgbClr val="B2B2B2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002"/>
        <p:guide pos="384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5" Type="http://schemas.openxmlformats.org/officeDocument/2006/relationships/font" Target="fonts/font1.fntdata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1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tags" Target="../tags/tag81.xml"/><Relationship Id="rId7" Type="http://schemas.openxmlformats.org/officeDocument/2006/relationships/image" Target="../media/image14.png"/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0" Type="http://schemas.openxmlformats.org/officeDocument/2006/relationships/notesSlide" Target="../notesSlides/notesSlide8.xml"/><Relationship Id="rId1" Type="http://schemas.openxmlformats.org/officeDocument/2006/relationships/tags" Target="../tags/tag7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88.xml"/><Relationship Id="rId8" Type="http://schemas.openxmlformats.org/officeDocument/2006/relationships/image" Target="../media/image16.png"/><Relationship Id="rId7" Type="http://schemas.openxmlformats.org/officeDocument/2006/relationships/tags" Target="../tags/tag87.xml"/><Relationship Id="rId6" Type="http://schemas.openxmlformats.org/officeDocument/2006/relationships/tags" Target="../tags/tag86.xml"/><Relationship Id="rId5" Type="http://schemas.openxmlformats.org/officeDocument/2006/relationships/tags" Target="../tags/tag85.xml"/><Relationship Id="rId4" Type="http://schemas.openxmlformats.org/officeDocument/2006/relationships/tags" Target="../tags/tag84.xml"/><Relationship Id="rId3" Type="http://schemas.openxmlformats.org/officeDocument/2006/relationships/tags" Target="../tags/tag83.xml"/><Relationship Id="rId2" Type="http://schemas.openxmlformats.org/officeDocument/2006/relationships/image" Target="../media/image15.png"/><Relationship Id="rId11" Type="http://schemas.openxmlformats.org/officeDocument/2006/relationships/notesSlide" Target="../notesSlides/notesSlide9.xml"/><Relationship Id="rId10" Type="http://schemas.openxmlformats.org/officeDocument/2006/relationships/slideLayout" Target="../slideLayouts/slideLayout17.xml"/><Relationship Id="rId1" Type="http://schemas.openxmlformats.org/officeDocument/2006/relationships/tags" Target="../tags/tag82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95.xml"/><Relationship Id="rId8" Type="http://schemas.openxmlformats.org/officeDocument/2006/relationships/image" Target="../media/image18.png"/><Relationship Id="rId7" Type="http://schemas.openxmlformats.org/officeDocument/2006/relationships/tags" Target="../tags/tag94.xml"/><Relationship Id="rId6" Type="http://schemas.openxmlformats.org/officeDocument/2006/relationships/image" Target="../media/image17.png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1" Type="http://schemas.openxmlformats.org/officeDocument/2006/relationships/notesSlide" Target="../notesSlides/notesSlide10.xml"/><Relationship Id="rId10" Type="http://schemas.openxmlformats.org/officeDocument/2006/relationships/slideLayout" Target="../slideLayouts/slideLayout17.xml"/><Relationship Id="rId1" Type="http://schemas.openxmlformats.org/officeDocument/2006/relationships/tags" Target="../tags/tag89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103.xml"/><Relationship Id="rId8" Type="http://schemas.openxmlformats.org/officeDocument/2006/relationships/tags" Target="../tags/tag102.xml"/><Relationship Id="rId7" Type="http://schemas.openxmlformats.org/officeDocument/2006/relationships/image" Target="../media/image19.png"/><Relationship Id="rId6" Type="http://schemas.openxmlformats.org/officeDocument/2006/relationships/tags" Target="../tags/tag101.xml"/><Relationship Id="rId5" Type="http://schemas.openxmlformats.org/officeDocument/2006/relationships/tags" Target="../tags/tag100.xml"/><Relationship Id="rId4" Type="http://schemas.openxmlformats.org/officeDocument/2006/relationships/tags" Target="../tags/tag99.xml"/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1" Type="http://schemas.openxmlformats.org/officeDocument/2006/relationships/notesSlide" Target="../notesSlides/notesSlide11.xml"/><Relationship Id="rId10" Type="http://schemas.openxmlformats.org/officeDocument/2006/relationships/slideLayout" Target="../slideLayouts/slideLayout17.xml"/><Relationship Id="rId1" Type="http://schemas.openxmlformats.org/officeDocument/2006/relationships/tags" Target="../tags/tag96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image" Target="../media/image21.png"/><Relationship Id="rId8" Type="http://schemas.openxmlformats.org/officeDocument/2006/relationships/tags" Target="../tags/tag110.xml"/><Relationship Id="rId7" Type="http://schemas.openxmlformats.org/officeDocument/2006/relationships/image" Target="../media/image20.png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3" Type="http://schemas.openxmlformats.org/officeDocument/2006/relationships/notesSlide" Target="../notesSlides/notesSlide12.xml"/><Relationship Id="rId12" Type="http://schemas.openxmlformats.org/officeDocument/2006/relationships/slideLayout" Target="../slideLayouts/slideLayout17.xml"/><Relationship Id="rId11" Type="http://schemas.openxmlformats.org/officeDocument/2006/relationships/image" Target="../media/image22.png"/><Relationship Id="rId10" Type="http://schemas.openxmlformats.org/officeDocument/2006/relationships/tags" Target="../tags/tag111.xml"/><Relationship Id="rId1" Type="http://schemas.openxmlformats.org/officeDocument/2006/relationships/tags" Target="../tags/tag104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image" Target="../media/image24.png"/><Relationship Id="rId8" Type="http://schemas.openxmlformats.org/officeDocument/2006/relationships/tags" Target="../tags/tag118.xml"/><Relationship Id="rId7" Type="http://schemas.openxmlformats.org/officeDocument/2006/relationships/image" Target="../media/image23.png"/><Relationship Id="rId6" Type="http://schemas.openxmlformats.org/officeDocument/2006/relationships/tags" Target="../tags/tag117.xml"/><Relationship Id="rId5" Type="http://schemas.openxmlformats.org/officeDocument/2006/relationships/tags" Target="../tags/tag116.xml"/><Relationship Id="rId4" Type="http://schemas.openxmlformats.org/officeDocument/2006/relationships/tags" Target="../tags/tag115.xml"/><Relationship Id="rId3" Type="http://schemas.openxmlformats.org/officeDocument/2006/relationships/tags" Target="../tags/tag114.xml"/><Relationship Id="rId2" Type="http://schemas.openxmlformats.org/officeDocument/2006/relationships/tags" Target="../tags/tag113.xml"/><Relationship Id="rId13" Type="http://schemas.openxmlformats.org/officeDocument/2006/relationships/notesSlide" Target="../notesSlides/notesSlide13.xml"/><Relationship Id="rId12" Type="http://schemas.openxmlformats.org/officeDocument/2006/relationships/slideLayout" Target="../slideLayouts/slideLayout17.xml"/><Relationship Id="rId11" Type="http://schemas.openxmlformats.org/officeDocument/2006/relationships/image" Target="../media/image25.png"/><Relationship Id="rId10" Type="http://schemas.openxmlformats.org/officeDocument/2006/relationships/tags" Target="../tags/tag119.xml"/><Relationship Id="rId1" Type="http://schemas.openxmlformats.org/officeDocument/2006/relationships/tags" Target="../tags/tag1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12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7" Type="http://schemas.openxmlformats.org/officeDocument/2006/relationships/tags" Target="../tags/tag1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20.xml"/><Relationship Id="rId8" Type="http://schemas.openxmlformats.org/officeDocument/2006/relationships/image" Target="../media/image1.png"/><Relationship Id="rId7" Type="http://schemas.openxmlformats.org/officeDocument/2006/relationships/tags" Target="../tags/tag19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0" Type="http://schemas.openxmlformats.org/officeDocument/2006/relationships/slideLayout" Target="../slideLayouts/slideLayout17.xml"/><Relationship Id="rId1" Type="http://schemas.openxmlformats.org/officeDocument/2006/relationships/tags" Target="../tags/tag13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8.xml"/><Relationship Id="rId8" Type="http://schemas.openxmlformats.org/officeDocument/2006/relationships/tags" Target="../tags/tag27.xml"/><Relationship Id="rId7" Type="http://schemas.openxmlformats.org/officeDocument/2006/relationships/image" Target="../media/image2.png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4" Type="http://schemas.openxmlformats.org/officeDocument/2006/relationships/notesSlide" Target="../notesSlides/notesSlide2.xml"/><Relationship Id="rId23" Type="http://schemas.openxmlformats.org/officeDocument/2006/relationships/slideLayout" Target="../slideLayouts/slideLayout17.xml"/><Relationship Id="rId22" Type="http://schemas.openxmlformats.org/officeDocument/2006/relationships/tags" Target="../tags/tag37.xml"/><Relationship Id="rId21" Type="http://schemas.openxmlformats.org/officeDocument/2006/relationships/image" Target="../media/image6.png"/><Relationship Id="rId20" Type="http://schemas.openxmlformats.org/officeDocument/2006/relationships/tags" Target="../tags/tag36.xml"/><Relationship Id="rId2" Type="http://schemas.openxmlformats.org/officeDocument/2006/relationships/tags" Target="../tags/tag22.xml"/><Relationship Id="rId19" Type="http://schemas.openxmlformats.org/officeDocument/2006/relationships/tags" Target="../tags/tag35.xml"/><Relationship Id="rId18" Type="http://schemas.openxmlformats.org/officeDocument/2006/relationships/tags" Target="../tags/tag34.xml"/><Relationship Id="rId17" Type="http://schemas.openxmlformats.org/officeDocument/2006/relationships/image" Target="../media/image5.png"/><Relationship Id="rId16" Type="http://schemas.openxmlformats.org/officeDocument/2006/relationships/tags" Target="../tags/tag33.xml"/><Relationship Id="rId15" Type="http://schemas.openxmlformats.org/officeDocument/2006/relationships/tags" Target="../tags/tag32.xml"/><Relationship Id="rId14" Type="http://schemas.openxmlformats.org/officeDocument/2006/relationships/image" Target="../media/image4.png"/><Relationship Id="rId13" Type="http://schemas.openxmlformats.org/officeDocument/2006/relationships/tags" Target="../tags/tag31.xml"/><Relationship Id="rId12" Type="http://schemas.openxmlformats.org/officeDocument/2006/relationships/tags" Target="../tags/tag30.xml"/><Relationship Id="rId11" Type="http://schemas.openxmlformats.org/officeDocument/2006/relationships/tags" Target="../tags/tag29.xml"/><Relationship Id="rId10" Type="http://schemas.openxmlformats.org/officeDocument/2006/relationships/image" Target="../media/image3.png"/><Relationship Id="rId1" Type="http://schemas.openxmlformats.org/officeDocument/2006/relationships/tags" Target="../tags/tag21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17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tags" Target="../tags/tag38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7.xml"/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tags" Target="../tags/tag4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tags" Target="../tags/tag54.xml"/><Relationship Id="rId7" Type="http://schemas.openxmlformats.org/officeDocument/2006/relationships/image" Target="../media/image7.png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2" Type="http://schemas.openxmlformats.org/officeDocument/2006/relationships/notesSlide" Target="../notesSlides/notesSlide5.xml"/><Relationship Id="rId11" Type="http://schemas.openxmlformats.org/officeDocument/2006/relationships/slideLayout" Target="../slideLayouts/slideLayout17.xml"/><Relationship Id="rId10" Type="http://schemas.openxmlformats.org/officeDocument/2006/relationships/tags" Target="../tags/tag55.xml"/><Relationship Id="rId1" Type="http://schemas.openxmlformats.org/officeDocument/2006/relationships/tags" Target="../tags/tag48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tags" Target="../tags/tag62.xml"/><Relationship Id="rId7" Type="http://schemas.openxmlformats.org/officeDocument/2006/relationships/image" Target="../media/image9.png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7" Type="http://schemas.openxmlformats.org/officeDocument/2006/relationships/notesSlide" Target="../notesSlides/notesSlide6.xml"/><Relationship Id="rId16" Type="http://schemas.openxmlformats.org/officeDocument/2006/relationships/slideLayout" Target="../slideLayouts/slideLayout17.xml"/><Relationship Id="rId15" Type="http://schemas.openxmlformats.org/officeDocument/2006/relationships/tags" Target="../tags/tag67.xml"/><Relationship Id="rId14" Type="http://schemas.openxmlformats.org/officeDocument/2006/relationships/tags" Target="../tags/tag66.xml"/><Relationship Id="rId13" Type="http://schemas.openxmlformats.org/officeDocument/2006/relationships/tags" Target="../tags/tag65.xml"/><Relationship Id="rId12" Type="http://schemas.openxmlformats.org/officeDocument/2006/relationships/tags" Target="../tags/tag64.xml"/><Relationship Id="rId11" Type="http://schemas.openxmlformats.org/officeDocument/2006/relationships/image" Target="../media/image11.png"/><Relationship Id="rId10" Type="http://schemas.openxmlformats.org/officeDocument/2006/relationships/tags" Target="../tags/tag63.xml"/><Relationship Id="rId1" Type="http://schemas.openxmlformats.org/officeDocument/2006/relationships/tags" Target="../tags/tag56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13.png"/><Relationship Id="rId8" Type="http://schemas.openxmlformats.org/officeDocument/2006/relationships/tags" Target="../tags/tag74.xml"/><Relationship Id="rId7" Type="http://schemas.openxmlformats.org/officeDocument/2006/relationships/image" Target="../media/image12.png"/><Relationship Id="rId6" Type="http://schemas.openxmlformats.org/officeDocument/2006/relationships/tags" Target="../tags/tag73.xml"/><Relationship Id="rId5" Type="http://schemas.openxmlformats.org/officeDocument/2006/relationships/tags" Target="../tags/tag72.xml"/><Relationship Id="rId4" Type="http://schemas.openxmlformats.org/officeDocument/2006/relationships/tags" Target="../tags/tag7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1" Type="http://schemas.openxmlformats.org/officeDocument/2006/relationships/notesSlide" Target="../notesSlides/notesSlide7.xml"/><Relationship Id="rId10" Type="http://schemas.openxmlformats.org/officeDocument/2006/relationships/slideLayout" Target="../slideLayouts/slideLayout17.xml"/><Relationship Id="rId1" Type="http://schemas.openxmlformats.org/officeDocument/2006/relationships/tags" Target="../tags/tag6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2861310" y="1558925"/>
            <a:ext cx="487870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Arial" panose="020B0604020202090204" pitchFamily="34" charset="0"/>
                <a:ea typeface="楷体" panose="02010609060101010101" pitchFamily="49" charset="-122"/>
                <a:cs typeface="Arial" panose="020B0604020202090204" pitchFamily="34" charset="0"/>
              </a:rPr>
              <a:t>Dawn Blossoms Plucked at Dusk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Arial" panose="020B0604020202090204" pitchFamily="34" charset="0"/>
              <a:ea typeface="楷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2861310" y="2369185"/>
            <a:ext cx="820039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>
                <a:solidFill>
                  <a:schemeClr val="dk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Arial Regular" panose="020B0604020202090204" charset="0"/>
                <a:cs typeface="Arial Regular" panose="020B0604020202090204" charset="0"/>
              </a:rPr>
              <a:t>Block2-RBC Membrane Shape Simulation </a:t>
            </a:r>
            <a:endParaRPr lang="en-US" altLang="zh-CN" sz="3200">
              <a:solidFill>
                <a:schemeClr val="dk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Arial Regular" panose="020B0604020202090204" charset="0"/>
              <a:cs typeface="Arial Regular" panose="020B0604020202090204" charset="0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2861310" y="3897630"/>
            <a:ext cx="178816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buClrTx/>
              <a:buSzTx/>
              <a:buFontTx/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Arial" panose="020B0604020202090204" pitchFamily="34" charset="0"/>
                <a:ea typeface="楷体" panose="02010609060101010101" pitchFamily="49" charset="-122"/>
                <a:cs typeface="Arial" panose="020B0604020202090204" pitchFamily="34" charset="0"/>
              </a:rPr>
              <a:t>Junru Jin 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Arial" panose="020B0604020202090204" pitchFamily="34" charset="0"/>
              <a:ea typeface="楷体" panose="02010609060101010101" pitchFamily="49" charset="-122"/>
              <a:cs typeface="Arial" panose="020B0604020202090204" pitchFamily="34" charset="0"/>
            </a:endParaRPr>
          </a:p>
          <a:p>
            <a:pPr algn="ctr">
              <a:buClrTx/>
              <a:buSzTx/>
              <a:buFontTx/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Arial" panose="020B0604020202090204" pitchFamily="34" charset="0"/>
                <a:ea typeface="楷体" panose="02010609060101010101" pitchFamily="49" charset="-122"/>
                <a:cs typeface="Arial" panose="020B0604020202090204" pitchFamily="34" charset="0"/>
              </a:rPr>
              <a:t>2023.5.17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Arial" panose="020B0604020202090204" pitchFamily="34" charset="0"/>
              <a:ea typeface="楷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5" name="矩形 4"/>
          <p:cNvSpPr/>
          <p:nvPr>
            <p:custDataLst>
              <p:tags r:id="rId4"/>
            </p:custDataLst>
          </p:nvPr>
        </p:nvSpPr>
        <p:spPr>
          <a:xfrm>
            <a:off x="-5080" y="-7620"/>
            <a:ext cx="2643505" cy="6864985"/>
          </a:xfrm>
          <a:prstGeom prst="rect">
            <a:avLst/>
          </a:prstGeom>
          <a:solidFill>
            <a:schemeClr val="accent1"/>
          </a:solidFill>
          <a:ln w="28575">
            <a:noFill/>
          </a:ln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cxnSp>
        <p:nvCxnSpPr>
          <p:cNvPr id="6" name="直接连接符 5"/>
          <p:cNvCxnSpPr>
            <a:stCxn id="5" idx="3"/>
          </p:cNvCxnSpPr>
          <p:nvPr>
            <p:custDataLst>
              <p:tags r:id="rId5"/>
            </p:custDataLst>
          </p:nvPr>
        </p:nvCxnSpPr>
        <p:spPr>
          <a:xfrm>
            <a:off x="2638425" y="3425190"/>
            <a:ext cx="7759065" cy="0"/>
          </a:xfrm>
          <a:prstGeom prst="line">
            <a:avLst/>
          </a:prstGeom>
          <a:ln w="28575" cap="flat" cmpd="sng">
            <a:solidFill>
              <a:schemeClr val="accent1"/>
            </a:solidFill>
            <a:prstDash val="solid"/>
            <a:miter lim="800000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>
            <p:custDataLst>
              <p:tags r:id="rId1"/>
            </p:custDataLst>
          </p:nvPr>
        </p:nvCxnSpPr>
        <p:spPr>
          <a:xfrm>
            <a:off x="742950" y="864214"/>
            <a:ext cx="1078112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0" y="245089"/>
            <a:ext cx="276225" cy="619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428625" y="245089"/>
            <a:ext cx="133349" cy="619125"/>
          </a:xfrm>
          <a:prstGeom prst="rect">
            <a:avLst/>
          </a:prstGeom>
          <a:solidFill>
            <a:schemeClr val="accent1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882650" y="342900"/>
            <a:ext cx="91598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Arial" panose="020B0604020202090204" pitchFamily="34" charset="0"/>
                <a:ea typeface="楷体" panose="02010609060101010101" pitchFamily="49" charset="-122"/>
                <a:cs typeface="Arial" panose="020B0604020202090204" pitchFamily="34" charset="0"/>
              </a:rPr>
              <a:t>Code results 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Arial" panose="020B0604020202090204" pitchFamily="34" charset="0"/>
              <a:ea typeface="楷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428625" y="1068705"/>
            <a:ext cx="1089723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dk1"/>
                </a:solidFill>
              </a:rPr>
              <a:t>Matlab Profile helps identify performance bottlenecks, especially those functions with high self times, which may be worth optimizing to improve overall performance. </a:t>
            </a:r>
            <a:endParaRPr lang="en-US" altLang="zh-CN">
              <a:solidFill>
                <a:schemeClr val="dk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428625" y="2491105"/>
            <a:ext cx="8890000" cy="4163060"/>
          </a:xfrm>
          <a:prstGeom prst="rect">
            <a:avLst/>
          </a:prstGeom>
        </p:spPr>
      </p:pic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428625" y="1918335"/>
            <a:ext cx="108972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b="1">
                <a:solidFill>
                  <a:schemeClr val="accent1">
                    <a:lumMod val="75000"/>
                  </a:schemeClr>
                </a:solidFill>
              </a:rPr>
              <a:t>To make the loop run faster, we use </a:t>
            </a:r>
            <a:r>
              <a:rPr lang="en-US" altLang="zh-CN" b="1" i="1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parfor </a:t>
            </a:r>
            <a:r>
              <a:rPr lang="en-US" altLang="zh-CN" b="1">
                <a:solidFill>
                  <a:schemeClr val="accent1">
                    <a:lumMod val="75000"/>
                  </a:schemeClr>
                </a:solidFill>
              </a:rPr>
              <a:t>to perform the loop, which utilizes multiple processes</a:t>
            </a:r>
            <a:r>
              <a:rPr lang="en-US" altLang="zh-CN">
                <a:solidFill>
                  <a:schemeClr val="dk1"/>
                </a:solidFill>
              </a:rPr>
              <a:t>.</a:t>
            </a:r>
            <a:endParaRPr lang="en-US" altLang="zh-CN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708015" y="1802765"/>
            <a:ext cx="6181725" cy="3533775"/>
          </a:xfrm>
          <a:prstGeom prst="rect">
            <a:avLst/>
          </a:prstGeom>
        </p:spPr>
      </p:pic>
      <p:cxnSp>
        <p:nvCxnSpPr>
          <p:cNvPr id="3" name="直接连接符 2"/>
          <p:cNvCxnSpPr/>
          <p:nvPr>
            <p:custDataLst>
              <p:tags r:id="rId3"/>
            </p:custDataLst>
          </p:nvPr>
        </p:nvCxnSpPr>
        <p:spPr>
          <a:xfrm>
            <a:off x="742950" y="864214"/>
            <a:ext cx="1078112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矩形 8"/>
          <p:cNvSpPr/>
          <p:nvPr>
            <p:custDataLst>
              <p:tags r:id="rId4"/>
            </p:custDataLst>
          </p:nvPr>
        </p:nvSpPr>
        <p:spPr>
          <a:xfrm>
            <a:off x="0" y="245089"/>
            <a:ext cx="276225" cy="619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5"/>
            </p:custDataLst>
          </p:nvPr>
        </p:nvSpPr>
        <p:spPr>
          <a:xfrm>
            <a:off x="428625" y="245089"/>
            <a:ext cx="133349" cy="619125"/>
          </a:xfrm>
          <a:prstGeom prst="rect">
            <a:avLst/>
          </a:prstGeom>
          <a:solidFill>
            <a:schemeClr val="accent1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6"/>
            </p:custDataLst>
          </p:nvPr>
        </p:nvSpPr>
        <p:spPr>
          <a:xfrm>
            <a:off x="882650" y="342900"/>
            <a:ext cx="91598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Arial" panose="020B0604020202090204" pitchFamily="34" charset="0"/>
                <a:ea typeface="楷体" panose="02010609060101010101" pitchFamily="49" charset="-122"/>
                <a:cs typeface="Arial" panose="020B0604020202090204" pitchFamily="34" charset="0"/>
              </a:rPr>
              <a:t>Code results 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Arial" panose="020B0604020202090204" pitchFamily="34" charset="0"/>
              <a:ea typeface="楷体" panose="02010609060101010101" pitchFamily="49" charset="-122"/>
              <a:cs typeface="Arial" panose="020B060402020209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rcRect t="-750" r="22818"/>
          <a:stretch>
            <a:fillRect/>
          </a:stretch>
        </p:blipFill>
        <p:spPr>
          <a:xfrm>
            <a:off x="428625" y="1861820"/>
            <a:ext cx="5374005" cy="2984500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8625" y="1068705"/>
            <a:ext cx="108972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dk1"/>
                </a:solidFill>
              </a:rPr>
              <a:t>To do unit test and regression test, we construct a </a:t>
            </a:r>
            <a:r>
              <a:rPr lang="en-US" altLang="zh-CN">
                <a:solidFill>
                  <a:schemeClr val="dk1"/>
                </a:solidFill>
              </a:rPr>
              <a:t>Test class to make sure every update harmless.</a:t>
            </a:r>
            <a:endParaRPr lang="zh-CN" altLang="en-US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>
            <p:custDataLst>
              <p:tags r:id="rId1"/>
            </p:custDataLst>
          </p:nvPr>
        </p:nvCxnSpPr>
        <p:spPr>
          <a:xfrm>
            <a:off x="742950" y="864214"/>
            <a:ext cx="1078112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0" y="245089"/>
            <a:ext cx="276225" cy="619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428625" y="245089"/>
            <a:ext cx="133349" cy="619125"/>
          </a:xfrm>
          <a:prstGeom prst="rect">
            <a:avLst/>
          </a:prstGeom>
          <a:solidFill>
            <a:schemeClr val="accent1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882650" y="342900"/>
            <a:ext cx="91598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Arial" panose="020B0604020202090204" pitchFamily="34" charset="0"/>
                <a:ea typeface="楷体" panose="02010609060101010101" pitchFamily="49" charset="-122"/>
                <a:cs typeface="Arial" panose="020B0604020202090204" pitchFamily="34" charset="0"/>
              </a:rPr>
              <a:t>Code results 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Arial" panose="020B0604020202090204" pitchFamily="34" charset="0"/>
              <a:ea typeface="楷体" panose="02010609060101010101" pitchFamily="49" charset="-122"/>
              <a:cs typeface="Arial" panose="020B060402020209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28625" y="1074420"/>
            <a:ext cx="6638290" cy="328676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428625" y="4571365"/>
            <a:ext cx="8810625" cy="2069465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5696585" y="2503170"/>
            <a:ext cx="663765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dk1"/>
                </a:solidFill>
              </a:rPr>
              <a:t>The test code results log, all code pass</a:t>
            </a:r>
            <a:endParaRPr lang="en-US" altLang="zh-CN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>
            <p:custDataLst>
              <p:tags r:id="rId1"/>
            </p:custDataLst>
          </p:nvPr>
        </p:nvCxnSpPr>
        <p:spPr>
          <a:xfrm>
            <a:off x="742950" y="864214"/>
            <a:ext cx="1078112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0" y="245089"/>
            <a:ext cx="276225" cy="619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428625" y="245089"/>
            <a:ext cx="133349" cy="619125"/>
          </a:xfrm>
          <a:prstGeom prst="rect">
            <a:avLst/>
          </a:prstGeom>
          <a:solidFill>
            <a:schemeClr val="accent1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882650" y="342900"/>
            <a:ext cx="91598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Arial" panose="020B0604020202090204" pitchFamily="34" charset="0"/>
                <a:ea typeface="楷体" panose="02010609060101010101" pitchFamily="49" charset="-122"/>
                <a:cs typeface="Arial" panose="020B0604020202090204" pitchFamily="34" charset="0"/>
              </a:rPr>
              <a:t>Github trails 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Arial" panose="020B0604020202090204" pitchFamily="34" charset="0"/>
              <a:ea typeface="楷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428625" y="1068705"/>
            <a:ext cx="412496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dk1"/>
                </a:solidFill>
              </a:rPr>
              <a:t>We work as a team, so it is important to use github to do collabration.</a:t>
            </a:r>
            <a:endParaRPr lang="en-US" altLang="zh-CN">
              <a:solidFill>
                <a:schemeClr val="dk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5283835" y="941705"/>
            <a:ext cx="6569075" cy="5914390"/>
          </a:xfrm>
          <a:prstGeom prst="rect">
            <a:avLst/>
          </a:prstGeom>
        </p:spPr>
      </p:pic>
      <p:sp>
        <p:nvSpPr>
          <p:cNvPr id="8" name="文本框 7"/>
          <p:cNvSpPr txBox="1"/>
          <p:nvPr>
            <p:custDataLst>
              <p:tags r:id="rId8"/>
            </p:custDataLst>
          </p:nvPr>
        </p:nvSpPr>
        <p:spPr>
          <a:xfrm>
            <a:off x="428625" y="2061210"/>
            <a:ext cx="485457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dk1"/>
                </a:solidFill>
              </a:rPr>
              <a:t>Different branches:</a:t>
            </a:r>
            <a:endParaRPr lang="en-US" altLang="zh-CN">
              <a:solidFill>
                <a:schemeClr val="dk1"/>
              </a:solidFill>
            </a:endParaRPr>
          </a:p>
          <a:p>
            <a:endParaRPr lang="en-US" altLang="zh-CN">
              <a:solidFill>
                <a:schemeClr val="dk1"/>
              </a:solidFill>
            </a:endParaRPr>
          </a:p>
          <a:p>
            <a:r>
              <a:rPr lang="en-US" altLang="zh-CN" b="1">
                <a:solidFill>
                  <a:schemeClr val="accent1">
                    <a:lumMod val="50000"/>
                  </a:schemeClr>
                </a:solidFill>
              </a:rPr>
              <a:t>-Main:</a:t>
            </a:r>
            <a:r>
              <a:rPr lang="en-US" altLang="zh-CN">
                <a:solidFill>
                  <a:schemeClr val="dk1"/>
                </a:solidFill>
              </a:rPr>
              <a:t> the branch publish code and package</a:t>
            </a:r>
            <a:endParaRPr lang="en-US" altLang="zh-CN">
              <a:solidFill>
                <a:schemeClr val="dk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8625" y="3244850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b="1">
                <a:solidFill>
                  <a:schemeClr val="accent1">
                    <a:lumMod val="50000"/>
                  </a:schemeClr>
                </a:solidFill>
                <a:sym typeface="+mn-ea"/>
              </a:rPr>
              <a:t>-dev:</a:t>
            </a:r>
            <a:r>
              <a:rPr lang="en-US" altLang="zh-CN">
                <a:solidFill>
                  <a:schemeClr val="dk1"/>
                </a:solidFill>
                <a:sym typeface="+mn-ea"/>
              </a:rPr>
              <a:t> development enviorment</a:t>
            </a:r>
            <a:endParaRPr lang="en-US" altLang="zh-CN">
              <a:solidFill>
                <a:schemeClr val="dk1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9"/>
            </p:custDataLst>
          </p:nvPr>
        </p:nvSpPr>
        <p:spPr>
          <a:xfrm>
            <a:off x="428625" y="3874770"/>
            <a:ext cx="6096000" cy="2030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b="1">
                <a:solidFill>
                  <a:schemeClr val="accent1">
                    <a:lumMod val="50000"/>
                  </a:schemeClr>
                </a:solidFill>
                <a:sym typeface="+mn-ea"/>
              </a:rPr>
              <a:t>-feature: </a:t>
            </a:r>
            <a:r>
              <a:rPr lang="en-US" altLang="zh-CN">
                <a:solidFill>
                  <a:schemeClr val="dk1"/>
                </a:solidFill>
                <a:sym typeface="+mn-ea"/>
              </a:rPr>
              <a:t>develop different feature</a:t>
            </a:r>
            <a:endParaRPr lang="en-US" altLang="zh-CN">
              <a:solidFill>
                <a:schemeClr val="dk1"/>
              </a:solidFill>
              <a:sym typeface="+mn-ea"/>
            </a:endParaRPr>
          </a:p>
          <a:p>
            <a:endParaRPr lang="en-US" altLang="zh-CN">
              <a:solidFill>
                <a:schemeClr val="dk1"/>
              </a:solidFill>
              <a:sym typeface="+mn-ea"/>
            </a:endParaRPr>
          </a:p>
          <a:p>
            <a:pPr indent="457200"/>
            <a:r>
              <a:rPr lang="en-US" altLang="zh-CN" b="1">
                <a:solidFill>
                  <a:schemeClr val="accent1">
                    <a:lumMod val="50000"/>
                  </a:schemeClr>
                </a:solidFill>
                <a:sym typeface="+mn-ea"/>
              </a:rPr>
              <a:t>-feature_faster:</a:t>
            </a:r>
            <a:r>
              <a:rPr lang="en-US" altLang="zh-CN">
                <a:solidFill>
                  <a:schemeClr val="dk1"/>
                </a:solidFill>
                <a:sym typeface="+mn-ea"/>
              </a:rPr>
              <a:t> use parfpor to evaluate the code</a:t>
            </a:r>
            <a:endParaRPr lang="en-US" altLang="zh-CN">
              <a:solidFill>
                <a:schemeClr val="dk1"/>
              </a:solidFill>
              <a:sym typeface="+mn-ea"/>
            </a:endParaRPr>
          </a:p>
          <a:p>
            <a:pPr indent="457200"/>
            <a:endParaRPr lang="en-US" altLang="zh-CN">
              <a:solidFill>
                <a:schemeClr val="dk1"/>
              </a:solidFill>
              <a:sym typeface="+mn-ea"/>
            </a:endParaRPr>
          </a:p>
          <a:p>
            <a:pPr indent="457200"/>
            <a:r>
              <a:rPr lang="en-US" altLang="zh-CN" b="1">
                <a:solidFill>
                  <a:schemeClr val="accent1">
                    <a:lumMod val="50000"/>
                  </a:schemeClr>
                </a:solidFill>
                <a:sym typeface="+mn-ea"/>
              </a:rPr>
              <a:t>-feature_git_action:</a:t>
            </a:r>
            <a:r>
              <a:rPr lang="en-US" altLang="zh-CN">
                <a:solidFill>
                  <a:schemeClr val="dk1"/>
                </a:solidFill>
                <a:sym typeface="+mn-ea"/>
              </a:rPr>
              <a:t> add git action to do test</a:t>
            </a:r>
            <a:endParaRPr lang="en-US" altLang="zh-CN">
              <a:solidFill>
                <a:schemeClr val="dk1"/>
              </a:solidFill>
              <a:sym typeface="+mn-ea"/>
            </a:endParaRPr>
          </a:p>
          <a:p>
            <a:pPr indent="457200"/>
            <a:endParaRPr lang="en-US" altLang="zh-CN">
              <a:solidFill>
                <a:schemeClr val="dk1"/>
              </a:solidFill>
              <a:sym typeface="+mn-ea"/>
            </a:endParaRPr>
          </a:p>
          <a:p>
            <a:pPr indent="457200"/>
            <a:r>
              <a:rPr lang="en-US" altLang="zh-CN" b="1">
                <a:solidFill>
                  <a:schemeClr val="accent1">
                    <a:lumMod val="50000"/>
                  </a:schemeClr>
                </a:solidFill>
                <a:sym typeface="+mn-ea"/>
              </a:rPr>
              <a:t>......</a:t>
            </a:r>
            <a:endParaRPr lang="en-US" altLang="zh-CN" b="1">
              <a:solidFill>
                <a:schemeClr val="accent1">
                  <a:lumMod val="50000"/>
                </a:schemeClr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>
            <p:custDataLst>
              <p:tags r:id="rId1"/>
            </p:custDataLst>
          </p:nvPr>
        </p:nvCxnSpPr>
        <p:spPr>
          <a:xfrm>
            <a:off x="742950" y="864214"/>
            <a:ext cx="1078112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0" y="245089"/>
            <a:ext cx="276225" cy="619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428625" y="245089"/>
            <a:ext cx="133349" cy="619125"/>
          </a:xfrm>
          <a:prstGeom prst="rect">
            <a:avLst/>
          </a:prstGeom>
          <a:solidFill>
            <a:schemeClr val="accent1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882650" y="342900"/>
            <a:ext cx="91598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Arial" panose="020B0604020202090204" pitchFamily="34" charset="0"/>
                <a:ea typeface="楷体" panose="02010609060101010101" pitchFamily="49" charset="-122"/>
                <a:cs typeface="Arial" panose="020B0604020202090204" pitchFamily="34" charset="0"/>
              </a:rPr>
              <a:t>Github trails 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Arial" panose="020B0604020202090204" pitchFamily="34" charset="0"/>
              <a:ea typeface="楷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428625" y="1068705"/>
            <a:ext cx="971994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dk1"/>
                </a:solidFill>
              </a:rPr>
              <a:t>We </a:t>
            </a:r>
            <a:r>
              <a:rPr lang="en-US" altLang="zh-CN">
                <a:solidFill>
                  <a:schemeClr val="dk1"/>
                </a:solidFill>
              </a:rPr>
              <a:t>also uses different tools in github, for example ReadME, pull request and release code:</a:t>
            </a:r>
            <a:endParaRPr lang="en-US" altLang="zh-CN">
              <a:solidFill>
                <a:schemeClr val="dk1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561975" y="1539875"/>
            <a:ext cx="7105015" cy="240220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276225" y="3795395"/>
            <a:ext cx="6998335" cy="299402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6729095" y="2350770"/>
            <a:ext cx="5146675" cy="349694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>
            <p:custDataLst>
              <p:tags r:id="rId1"/>
            </p:custDataLst>
          </p:nvPr>
        </p:nvCxnSpPr>
        <p:spPr>
          <a:xfrm>
            <a:off x="742950" y="864214"/>
            <a:ext cx="1078112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0" y="245089"/>
            <a:ext cx="276225" cy="619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428625" y="245089"/>
            <a:ext cx="133349" cy="619125"/>
          </a:xfrm>
          <a:prstGeom prst="rect">
            <a:avLst/>
          </a:prstGeom>
          <a:solidFill>
            <a:schemeClr val="accent1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882650" y="342900"/>
            <a:ext cx="91598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Arial" panose="020B0604020202090204" pitchFamily="34" charset="0"/>
                <a:ea typeface="楷体" panose="02010609060101010101" pitchFamily="49" charset="-122"/>
                <a:cs typeface="Arial" panose="020B0604020202090204" pitchFamily="34" charset="0"/>
              </a:rPr>
              <a:t>Github trails 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Arial" panose="020B0604020202090204" pitchFamily="34" charset="0"/>
              <a:ea typeface="楷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428625" y="1068705"/>
            <a:ext cx="85344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dk1"/>
                </a:solidFill>
              </a:rPr>
              <a:t>Fail on github action code:</a:t>
            </a:r>
            <a:endParaRPr lang="en-US" altLang="zh-CN">
              <a:solidFill>
                <a:schemeClr val="dk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45415" y="2061210"/>
            <a:ext cx="4856480" cy="374840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4636770" y="1212215"/>
            <a:ext cx="7782560" cy="279209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4784725" y="4423410"/>
            <a:ext cx="7318375" cy="191198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>
            <p:custDataLst>
              <p:tags r:id="rId1"/>
            </p:custDataLst>
          </p:nvPr>
        </p:nvCxnSpPr>
        <p:spPr>
          <a:xfrm>
            <a:off x="901065" y="4888209"/>
            <a:ext cx="1078112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899331" y="2829560"/>
            <a:ext cx="878459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7200" b="1">
                <a:gradFill>
                  <a:gsLst>
                    <a:gs pos="0">
                      <a:schemeClr val="accent5">
                        <a:lumMod val="50000"/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Thanks for listening</a:t>
            </a:r>
            <a:endParaRPr lang="en-US" altLang="zh-CN" sz="7200" b="1">
              <a:gradFill>
                <a:gsLst>
                  <a:gs pos="0">
                    <a:schemeClr val="accent5">
                      <a:lumMod val="50000"/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>
            <p:custDataLst>
              <p:tags r:id="rId1"/>
            </p:custDataLst>
          </p:nvPr>
        </p:nvCxnSpPr>
        <p:spPr>
          <a:xfrm>
            <a:off x="742950" y="864214"/>
            <a:ext cx="1078112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0" y="245089"/>
            <a:ext cx="276225" cy="619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428625" y="245089"/>
            <a:ext cx="133349" cy="619125"/>
          </a:xfrm>
          <a:prstGeom prst="rect">
            <a:avLst/>
          </a:prstGeom>
          <a:solidFill>
            <a:schemeClr val="accent1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882650" y="342900"/>
            <a:ext cx="91598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Arial" panose="020B0604020202090204" pitchFamily="34" charset="0"/>
                <a:ea typeface="楷体" panose="02010609060101010101" pitchFamily="49" charset="-122"/>
                <a:cs typeface="Arial" panose="020B0604020202090204" pitchFamily="34" charset="0"/>
              </a:rPr>
              <a:t>Outline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Arial" panose="020B0604020202090204" pitchFamily="34" charset="0"/>
              <a:ea typeface="楷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2" name="文本框 1"/>
          <p:cNvSpPr txBox="1"/>
          <p:nvPr>
            <p:custDataLst>
              <p:tags r:id="rId5"/>
            </p:custDataLst>
          </p:nvPr>
        </p:nvSpPr>
        <p:spPr>
          <a:xfrm>
            <a:off x="561975" y="1226820"/>
            <a:ext cx="112553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>
                <a:solidFill>
                  <a:schemeClr val="dk1"/>
                </a:solidFill>
                <a:latin typeface="Arial" panose="020B0604020202090204" pitchFamily="34" charset="0"/>
                <a:ea typeface="楷体" panose="02010609060101010101" pitchFamily="49" charset="-122"/>
                <a:cs typeface="Arial" panose="020B0604020202090204" pitchFamily="34" charset="0"/>
              </a:rPr>
              <a:t>1. Basic introduction</a:t>
            </a:r>
            <a:endParaRPr lang="en-US" altLang="zh-CN" sz="2000" dirty="0">
              <a:solidFill>
                <a:schemeClr val="dk1"/>
              </a:solidFill>
              <a:latin typeface="Arial" panose="020B0604020202090204" pitchFamily="34" charset="0"/>
              <a:ea typeface="楷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561975" y="1877060"/>
            <a:ext cx="113366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>
                <a:solidFill>
                  <a:schemeClr val="dk1"/>
                </a:solidFill>
                <a:latin typeface="Arial" panose="020B0604020202090204" pitchFamily="34" charset="0"/>
                <a:ea typeface="楷体" panose="02010609060101010101" pitchFamily="49" charset="-122"/>
                <a:cs typeface="Arial" panose="020B0604020202090204" pitchFamily="34" charset="0"/>
              </a:rPr>
              <a:t>2. Code results </a:t>
            </a:r>
            <a:endParaRPr lang="en-US" altLang="zh-CN" sz="2000" dirty="0">
              <a:solidFill>
                <a:schemeClr val="dk1"/>
              </a:solidFill>
              <a:latin typeface="Arial" panose="020B0604020202090204" pitchFamily="34" charset="0"/>
              <a:ea typeface="楷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4" name="文本框 3"/>
          <p:cNvSpPr txBox="1"/>
          <p:nvPr>
            <p:custDataLst>
              <p:tags r:id="rId7"/>
            </p:custDataLst>
          </p:nvPr>
        </p:nvSpPr>
        <p:spPr>
          <a:xfrm>
            <a:off x="561975" y="2527300"/>
            <a:ext cx="110883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>
                <a:solidFill>
                  <a:schemeClr val="dk1"/>
                </a:solidFill>
                <a:latin typeface="Arial" panose="020B0604020202090204" pitchFamily="34" charset="0"/>
                <a:ea typeface="楷体" panose="02010609060101010101" pitchFamily="49" charset="-122"/>
                <a:cs typeface="Arial" panose="020B0604020202090204" pitchFamily="34" charset="0"/>
              </a:rPr>
              <a:t>3. Github trails</a:t>
            </a:r>
            <a:endParaRPr lang="en-US" altLang="zh-CN" sz="2000" dirty="0">
              <a:solidFill>
                <a:schemeClr val="dk1"/>
              </a:solidFill>
              <a:latin typeface="Arial" panose="020B0604020202090204" pitchFamily="34" charset="0"/>
              <a:ea typeface="楷体" panose="02010609060101010101" pitchFamily="49" charset="-122"/>
              <a:cs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>
            <p:custDataLst>
              <p:tags r:id="rId1"/>
            </p:custDataLst>
          </p:nvPr>
        </p:nvCxnSpPr>
        <p:spPr>
          <a:xfrm>
            <a:off x="742950" y="864214"/>
            <a:ext cx="1078112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0" y="245089"/>
            <a:ext cx="276225" cy="619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428625" y="245089"/>
            <a:ext cx="133349" cy="619125"/>
          </a:xfrm>
          <a:prstGeom prst="rect">
            <a:avLst/>
          </a:prstGeom>
          <a:solidFill>
            <a:schemeClr val="accent1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882650" y="342900"/>
            <a:ext cx="91598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Arial" panose="020B0604020202090204" pitchFamily="34" charset="0"/>
                <a:ea typeface="楷体" panose="02010609060101010101" pitchFamily="49" charset="-122"/>
                <a:cs typeface="Arial" panose="020B0604020202090204" pitchFamily="34" charset="0"/>
              </a:rPr>
              <a:t>Background introduction 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Arial" panose="020B0604020202090204" pitchFamily="34" charset="0"/>
              <a:ea typeface="楷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2" name="文本框 1"/>
          <p:cNvSpPr txBox="1"/>
          <p:nvPr>
            <p:custDataLst>
              <p:tags r:id="rId5"/>
            </p:custDataLst>
          </p:nvPr>
        </p:nvSpPr>
        <p:spPr>
          <a:xfrm>
            <a:off x="428625" y="1177290"/>
            <a:ext cx="1089723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b="1">
                <a:solidFill>
                  <a:schemeClr val="dk1"/>
                </a:solidFill>
              </a:rPr>
              <a:t>Problem:</a:t>
            </a:r>
            <a:r>
              <a:rPr lang="en-US" altLang="zh-CN">
                <a:solidFill>
                  <a:schemeClr val="dk1"/>
                </a:solidFill>
              </a:rPr>
              <a:t> Developing membrane models to study cell morphodynamics requires a sampling of the total free energy in a discretized representation of the free form surface.</a:t>
            </a:r>
            <a:endParaRPr lang="en-US" altLang="zh-CN">
              <a:solidFill>
                <a:schemeClr val="dk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6"/>
            </p:custDataLst>
          </p:nvPr>
        </p:nvSpPr>
        <p:spPr>
          <a:xfrm>
            <a:off x="428625" y="2287905"/>
            <a:ext cx="52451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b="1">
                <a:solidFill>
                  <a:schemeClr val="dk1"/>
                </a:solidFill>
              </a:rPr>
              <a:t>Idea:</a:t>
            </a:r>
            <a:r>
              <a:rPr lang="en-US" altLang="zh-CN">
                <a:solidFill>
                  <a:schemeClr val="dk1"/>
                </a:solidFill>
              </a:rPr>
              <a:t> Implement a flexible meshing of a cell surface in a free energy-dependent model of the membrane.</a:t>
            </a:r>
            <a:endParaRPr lang="en-US" altLang="zh-CN">
              <a:solidFill>
                <a:schemeClr val="dk1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7868285" y="1753870"/>
            <a:ext cx="2924810" cy="4277360"/>
          </a:xfrm>
          <a:prstGeom prst="rect">
            <a:avLst/>
          </a:prstGeom>
        </p:spPr>
      </p:pic>
      <p:sp>
        <p:nvSpPr>
          <p:cNvPr id="12" name="文本框 11"/>
          <p:cNvSpPr txBox="1"/>
          <p:nvPr>
            <p:custDataLst>
              <p:tags r:id="rId9"/>
            </p:custDataLst>
          </p:nvPr>
        </p:nvSpPr>
        <p:spPr>
          <a:xfrm>
            <a:off x="7251065" y="6257290"/>
            <a:ext cx="5014595" cy="737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1400">
                <a:sym typeface="+mn-ea"/>
              </a:rPr>
              <a:t>Xinxin Wang et al. </a:t>
            </a:r>
            <a:r>
              <a:rPr lang="en-US" altLang="zh-CN" sz="1400"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Remeshing flexible membranes under the control of free energy</a:t>
            </a:r>
            <a:r>
              <a:rPr lang="en-US" sz="1400">
                <a:sym typeface="+mn-ea"/>
              </a:rPr>
              <a:t>.</a:t>
            </a:r>
            <a:r>
              <a:rPr lang="en-US" sz="1400"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sz="1400" b="1" i="1" dirty="0">
                <a:sym typeface="+mn-ea"/>
              </a:rPr>
              <a:t>PLOS Computational Biology</a:t>
            </a:r>
            <a:r>
              <a:rPr lang="en-US" sz="1400" i="1" dirty="0">
                <a:sym typeface="+mn-ea"/>
              </a:rPr>
              <a:t>. </a:t>
            </a:r>
            <a:r>
              <a:rPr lang="en-US" sz="1400" dirty="0">
                <a:sym typeface="+mn-ea"/>
              </a:rPr>
              <a:t>2022</a:t>
            </a:r>
            <a:endParaRPr lang="zh-CN" altLang="en-US" sz="1400"/>
          </a:p>
          <a:p>
            <a:endParaRPr lang="zh-CN" altLang="en-US" sz="1400"/>
          </a:p>
        </p:txBody>
      </p:sp>
      <p:sp>
        <p:nvSpPr>
          <p:cNvPr id="8" name="文本框 7"/>
          <p:cNvSpPr txBox="1"/>
          <p:nvPr/>
        </p:nvSpPr>
        <p:spPr>
          <a:xfrm>
            <a:off x="428625" y="375158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The dynamics of the vertices follow the minimization of the total free energy in the membrane system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>
            <p:custDataLst>
              <p:tags r:id="rId1"/>
            </p:custDataLst>
          </p:nvPr>
        </p:nvCxnSpPr>
        <p:spPr>
          <a:xfrm>
            <a:off x="742950" y="864214"/>
            <a:ext cx="1078112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0" y="245089"/>
            <a:ext cx="276225" cy="619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428625" y="245089"/>
            <a:ext cx="133349" cy="619125"/>
          </a:xfrm>
          <a:prstGeom prst="rect">
            <a:avLst/>
          </a:prstGeom>
          <a:solidFill>
            <a:schemeClr val="accent1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882650" y="342900"/>
            <a:ext cx="91598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Arial" panose="020B0604020202090204" pitchFamily="34" charset="0"/>
                <a:ea typeface="楷体" panose="02010609060101010101" pitchFamily="49" charset="-122"/>
                <a:cs typeface="Arial" panose="020B0604020202090204" pitchFamily="34" charset="0"/>
              </a:rPr>
              <a:t>Background introduction 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Arial" panose="020B0604020202090204" pitchFamily="34" charset="0"/>
              <a:ea typeface="楷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2" name="文本框 1"/>
          <p:cNvSpPr txBox="1"/>
          <p:nvPr>
            <p:custDataLst>
              <p:tags r:id="rId5"/>
            </p:custDataLst>
          </p:nvPr>
        </p:nvSpPr>
        <p:spPr>
          <a:xfrm>
            <a:off x="428625" y="1177290"/>
            <a:ext cx="108972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dk1"/>
                </a:solidFill>
              </a:rPr>
              <a:t>We have different energy and force to simulate the results.</a:t>
            </a:r>
            <a:endParaRPr lang="en-US" altLang="zh-CN">
              <a:solidFill>
                <a:schemeClr val="dk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6"/>
            </p:custDataLst>
          </p:nvPr>
        </p:nvSpPr>
        <p:spPr>
          <a:xfrm>
            <a:off x="428625" y="1858645"/>
            <a:ext cx="108972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dk1"/>
                </a:solidFill>
              </a:rPr>
              <a:t>Here, we use </a:t>
            </a:r>
            <a:r>
              <a:rPr lang="en-US" altLang="zh-CN">
                <a:solidFill>
                  <a:schemeClr val="accent1"/>
                </a:solidFill>
              </a:rPr>
              <a:t>Internal force</a:t>
            </a:r>
            <a:r>
              <a:rPr lang="en-US" altLang="zh-CN">
                <a:solidFill>
                  <a:schemeClr val="dk1"/>
                </a:solidFill>
              </a:rPr>
              <a:t>, </a:t>
            </a:r>
            <a:r>
              <a:rPr lang="en-US" altLang="zh-CN">
                <a:solidFill>
                  <a:schemeClr val="accent3"/>
                </a:solidFill>
              </a:rPr>
              <a:t>Helfrich energy force</a:t>
            </a:r>
            <a:r>
              <a:rPr lang="en-US" altLang="zh-CN">
                <a:solidFill>
                  <a:schemeClr val="dk1"/>
                </a:solidFill>
              </a:rPr>
              <a:t>, </a:t>
            </a:r>
            <a:r>
              <a:rPr lang="en-US" altLang="zh-CN">
                <a:solidFill>
                  <a:schemeClr val="accent6"/>
                </a:solidFill>
              </a:rPr>
              <a:t>volume energy force</a:t>
            </a:r>
            <a:r>
              <a:rPr lang="en-US" altLang="zh-CN">
                <a:solidFill>
                  <a:schemeClr val="dk1"/>
                </a:solidFill>
              </a:rPr>
              <a:t> and </a:t>
            </a:r>
            <a:r>
              <a:rPr lang="en-US" altLang="zh-CN">
                <a:solidFill>
                  <a:schemeClr val="accent6"/>
                </a:solidFill>
              </a:rPr>
              <a:t>surface energgy force</a:t>
            </a:r>
            <a:r>
              <a:rPr lang="en-US" altLang="zh-CN">
                <a:solidFill>
                  <a:schemeClr val="dk1"/>
                </a:solidFill>
              </a:rPr>
              <a:t>. </a:t>
            </a:r>
            <a:endParaRPr lang="en-US" altLang="zh-CN">
              <a:solidFill>
                <a:schemeClr val="dk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28625" y="2708846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accent6"/>
                </a:solidFill>
                <a:sym typeface="+mn-ea"/>
              </a:rPr>
              <a:t>volume energy force:</a:t>
            </a:r>
            <a:endParaRPr lang="en-US" altLang="zh-CN">
              <a:solidFill>
                <a:schemeClr val="accent6"/>
              </a:solidFill>
              <a:sym typeface="+mn-ea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文本框 11"/>
              <p:cNvSpPr txBox="1"/>
              <p:nvPr/>
            </p:nvSpPr>
            <p:spPr>
              <a:xfrm>
                <a:off x="2936177" y="2540254"/>
                <a:ext cx="2417445" cy="705485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  <m:sub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𝑉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 </m:t>
                          </m:r>
                        </m:sub>
                      </m:sSub>
                      <m:r>
                        <a:rPr lang="en-US" altLang="zh-CN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 </m:t>
                      </m:r>
                      <m:sSub>
                        <m:sSubPr>
                          <m:ctrlP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𝑣</m:t>
                          </m:r>
                        </m:sub>
                      </m:sSub>
                      <m:f>
                        <m:fPr>
                          <m:ctrlP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zh-CN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𝑉</m:t>
                                  </m:r>
                                  <m:r>
                                    <a:rPr lang="en-US" altLang="zh-CN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zh-CN" i="1">
                                          <a:latin typeface="DejaVu Math TeX Gyre" panose="02000503000000000000" charset="0"/>
                                          <a:cs typeface="DejaVu Math TeX Gyre" panose="02000503000000000000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i="1">
                                          <a:latin typeface="DejaVu Math TeX Gyre" panose="02000503000000000000" charset="0"/>
                                          <a:cs typeface="DejaVu Math TeX Gyre" panose="02000503000000000000" charset="0"/>
                                        </a:rPr>
                                        <m:t>𝑉</m:t>
                                      </m:r>
                                    </m:e>
                                    <m:sub>
                                      <m:r>
                                        <a:rPr lang="en-US" altLang="zh-CN" i="1">
                                          <a:latin typeface="DejaVu Math TeX Gyre" panose="02000503000000000000" charset="0"/>
                                          <a:cs typeface="DejaVu Math TeX Gyre" panose="02000503000000000000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altLang="zh-CN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b>
                            <m:sSubPr>
                              <m:ctrlPr>
                                <a:rPr lang="en-US" altLang="zh-CN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altLang="zh-CN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zh-CN" altLang="en-US"/>
              </a:p>
            </p:txBody>
          </p:sp>
        </mc:Choice>
        <mc:Fallback>
          <p:sp>
            <p:nvSpPr>
              <p:cNvPr id="12" name="文本框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36177" y="2540254"/>
                <a:ext cx="2417445" cy="705485"/>
              </a:xfrm>
              <a:prstGeom prst="rect">
                <a:avLst/>
              </a:prstGeom>
              <a:blipFill rotWithShape="1">
                <a:blip r:embed="rId7"/>
                <a:stretch>
                  <a:fillRect l="-24" t="-36" r="24" b="3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文本框 12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6718237" y="2563114"/>
                <a:ext cx="1833245" cy="659765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𝐹</m:t>
                          </m:r>
                        </m:e>
                        <m:sub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𝑉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 </m:t>
                          </m:r>
                        </m:sub>
                      </m:sSub>
                      <m:r>
                        <a:rPr lang="en-US" altLang="zh-CN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 </m:t>
                      </m:r>
                      <m:r>
                        <a:rPr lang="en-US" altLang="zh-CN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−</m:t>
                      </m:r>
                      <m:f>
                        <m:fPr>
                          <m:ctrlP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𝜕</m:t>
                              </m:r>
                              <m:r>
                                <a:rPr lang="en-US" altLang="zh-CN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altLang="zh-CN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𝑟</m:t>
                              </m:r>
                            </m:sub>
                          </m:sSub>
                        </m:num>
                        <m:den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𝜕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𝑟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(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𝑖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zh-CN" altLang="en-US"/>
              </a:p>
            </p:txBody>
          </p:sp>
        </mc:Choice>
        <mc:Fallback>
          <p:sp>
            <p:nvSpPr>
              <p:cNvPr id="13" name="文本框 12"/>
              <p:cNvSpPr txBox="1">
                <a:spLocks noRot="1" noChangeAspect="1" noMove="1" noResize="1" noEditPoints="1" noAdjustHandles="1" noChangeArrowheads="1" noChangeShapeType="1" noTextEdit="1"/>
              </p:cNvSpPr>
              <p:nvPr>
                <p:custDataLst>
                  <p:tags r:id="rId9"/>
                </p:custDataLst>
              </p:nvPr>
            </p:nvSpPr>
            <p:spPr>
              <a:xfrm>
                <a:off x="6718237" y="2563114"/>
                <a:ext cx="1833245" cy="659765"/>
              </a:xfrm>
              <a:prstGeom prst="rect">
                <a:avLst/>
              </a:prstGeom>
              <a:blipFill rotWithShape="1">
                <a:blip r:embed="rId10"/>
                <a:stretch>
                  <a:fillRect l="-31" t="-38" r="31" b="3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文本框 13"/>
          <p:cNvSpPr txBox="1"/>
          <p:nvPr>
            <p:custDataLst>
              <p:tags r:id="rId11"/>
            </p:custDataLst>
          </p:nvPr>
        </p:nvSpPr>
        <p:spPr>
          <a:xfrm>
            <a:off x="428625" y="3756596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accent6"/>
                </a:solidFill>
                <a:sym typeface="+mn-ea"/>
              </a:rPr>
              <a:t>surface energy force:</a:t>
            </a:r>
            <a:endParaRPr lang="en-US" altLang="zh-CN">
              <a:solidFill>
                <a:schemeClr val="accent6"/>
              </a:solidFill>
              <a:sym typeface="+mn-ea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文本框 14"/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2936177" y="3588004"/>
                <a:ext cx="2313305" cy="705485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  <m:sub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𝑆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 </m:t>
                          </m:r>
                        </m:sub>
                      </m:sSub>
                      <m:r>
                        <a:rPr lang="en-US" altLang="zh-CN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 </m:t>
                      </m:r>
                      <m:sSub>
                        <m:sSubPr>
                          <m:ctrlP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𝑠</m:t>
                          </m:r>
                        </m:sub>
                      </m:sSub>
                      <m:f>
                        <m:fPr>
                          <m:ctrlP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zh-CN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𝑆</m:t>
                                  </m:r>
                                  <m:r>
                                    <a:rPr lang="en-US" altLang="zh-CN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zh-CN" i="1">
                                          <a:latin typeface="DejaVu Math TeX Gyre" panose="02000503000000000000" charset="0"/>
                                          <a:cs typeface="DejaVu Math TeX Gyre" panose="02000503000000000000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i="1">
                                          <a:latin typeface="DejaVu Math TeX Gyre" panose="02000503000000000000" charset="0"/>
                                          <a:cs typeface="DejaVu Math TeX Gyre" panose="02000503000000000000" charset="0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en-US" altLang="zh-CN" i="1">
                                          <a:latin typeface="DejaVu Math TeX Gyre" panose="02000503000000000000" charset="0"/>
                                          <a:cs typeface="DejaVu Math TeX Gyre" panose="02000503000000000000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altLang="zh-CN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b>
                            <m:sSubPr>
                              <m:ctrlPr>
                                <a:rPr lang="en-US" altLang="zh-CN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altLang="zh-CN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zh-CN" altLang="en-US"/>
              </a:p>
            </p:txBody>
          </p:sp>
        </mc:Choice>
        <mc:Fallback>
          <p:sp>
            <p:nvSpPr>
              <p:cNvPr id="15" name="文本框 14"/>
              <p:cNvSpPr txBox="1">
                <a:spLocks noRot="1" noChangeAspect="1" noMove="1" noResize="1" noEditPoints="1" noAdjustHandles="1" noChangeArrowheads="1" noChangeShapeType="1" noTextEdit="1"/>
              </p:cNvSpPr>
              <p:nvPr>
                <p:custDataLst>
                  <p:tags r:id="rId13"/>
                </p:custDataLst>
              </p:nvPr>
            </p:nvSpPr>
            <p:spPr>
              <a:xfrm>
                <a:off x="2936177" y="3588004"/>
                <a:ext cx="2313305" cy="705485"/>
              </a:xfrm>
              <a:prstGeom prst="rect">
                <a:avLst/>
              </a:prstGeom>
              <a:blipFill rotWithShape="1">
                <a:blip r:embed="rId14"/>
                <a:stretch>
                  <a:fillRect l="-25" t="-36" r="25" b="3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文本框 15"/>
              <p:cNvSpPr txBox="1"/>
              <p:nvPr>
                <p:custDataLst>
                  <p:tags r:id="rId15"/>
                </p:custDataLst>
              </p:nvPr>
            </p:nvSpPr>
            <p:spPr>
              <a:xfrm>
                <a:off x="6718237" y="3610864"/>
                <a:ext cx="1829435" cy="661035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𝐹</m:t>
                          </m:r>
                        </m:e>
                        <m:sub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𝑆</m:t>
                          </m:r>
                        </m:sub>
                      </m:sSub>
                      <m:r>
                        <a:rPr lang="en-US" altLang="zh-CN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 </m:t>
                      </m:r>
                      <m:r>
                        <a:rPr lang="en-US" altLang="zh-CN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 </m:t>
                      </m:r>
                      <m:r>
                        <a:rPr lang="en-US" altLang="zh-CN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−</m:t>
                      </m:r>
                      <m:f>
                        <m:fPr>
                          <m:ctrlP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𝜕</m:t>
                              </m:r>
                              <m:r>
                                <a:rPr lang="en-US" altLang="zh-CN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altLang="zh-CN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  <m:t>𝑟</m:t>
                              </m:r>
                            </m:sub>
                          </m:sSub>
                        </m:num>
                        <m:den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𝜕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𝑟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(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𝑖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zh-CN" altLang="en-US"/>
              </a:p>
            </p:txBody>
          </p:sp>
        </mc:Choice>
        <mc:Fallback>
          <p:sp>
            <p:nvSpPr>
              <p:cNvPr id="16" name="文本框 15"/>
              <p:cNvSpPr txBox="1">
                <a:spLocks noRot="1" noChangeAspect="1" noMove="1" noResize="1" noEditPoints="1" noAdjustHandles="1" noChangeArrowheads="1" noChangeShapeType="1" noTextEdit="1"/>
              </p:cNvSpPr>
              <p:nvPr>
                <p:custDataLst>
                  <p:tags r:id="rId16"/>
                </p:custDataLst>
              </p:nvPr>
            </p:nvSpPr>
            <p:spPr>
              <a:xfrm>
                <a:off x="6718237" y="3610864"/>
                <a:ext cx="1829435" cy="661035"/>
              </a:xfrm>
              <a:prstGeom prst="rect">
                <a:avLst/>
              </a:prstGeom>
              <a:blipFill rotWithShape="1">
                <a:blip r:embed="rId17"/>
                <a:stretch>
                  <a:fillRect l="-31" t="-38" r="31" b="3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文本框 16"/>
          <p:cNvSpPr txBox="1"/>
          <p:nvPr>
            <p:custDataLst>
              <p:tags r:id="rId18"/>
            </p:custDataLst>
          </p:nvPr>
        </p:nvSpPr>
        <p:spPr>
          <a:xfrm>
            <a:off x="428625" y="4921186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accent6"/>
                </a:solidFill>
                <a:sym typeface="+mn-ea"/>
              </a:rPr>
              <a:t>Total force:</a:t>
            </a:r>
            <a:endParaRPr lang="en-US" altLang="zh-CN">
              <a:solidFill>
                <a:schemeClr val="accent6"/>
              </a:solidFill>
              <a:sym typeface="+mn-ea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文本框 17"/>
              <p:cNvSpPr txBox="1"/>
              <p:nvPr>
                <p:custDataLst>
                  <p:tags r:id="rId19"/>
                </p:custDataLst>
              </p:nvPr>
            </p:nvSpPr>
            <p:spPr>
              <a:xfrm>
                <a:off x="1923987" y="4922139"/>
                <a:ext cx="3947160" cy="368935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𝐹</m:t>
                          </m:r>
                        </m:e>
                        <m:sub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𝑡𝑜𝑡𝑎𝑙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 </m:t>
                          </m:r>
                        </m:sub>
                      </m:sSub>
                      <m:r>
                        <a:rPr lang="en-US" altLang="zh-CN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 </m:t>
                      </m:r>
                      <m:sSub>
                        <m:sSubPr>
                          <m:ctrlP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𝐹</m:t>
                          </m:r>
                        </m:e>
                        <m:sub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𝐼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 </m:t>
                          </m:r>
                        </m:sub>
                      </m:sSub>
                      <m:sSub>
                        <m:sSubPr>
                          <m:ctrlP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+ 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𝐹</m:t>
                          </m:r>
                        </m:e>
                        <m:sub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𝐻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 </m:t>
                          </m:r>
                        </m:sub>
                      </m:sSub>
                      <m:sSub>
                        <m:sSubPr>
                          <m:ctrlP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+ 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𝐹</m:t>
                          </m:r>
                        </m:e>
                        <m:sub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𝑆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 </m:t>
                          </m:r>
                        </m:sub>
                      </m:sSub>
                      <m:sSub>
                        <m:sSubPr>
                          <m:ctrlP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+ 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𝐹</m:t>
                          </m:r>
                        </m:e>
                        <m:sub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𝑉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 </m:t>
                          </m:r>
                        </m:sub>
                      </m:sSub>
                    </m:oMath>
                  </m:oMathPara>
                </a14:m>
                <a:endParaRPr lang="zh-CN" altLang="en-US"/>
              </a:p>
            </p:txBody>
          </p:sp>
        </mc:Choice>
        <mc:Fallback>
          <p:sp>
            <p:nvSpPr>
              <p:cNvPr id="18" name="文本框 17"/>
              <p:cNvSpPr txBox="1">
                <a:spLocks noRot="1" noChangeAspect="1" noMove="1" noResize="1" noEditPoints="1" noAdjustHandles="1" noChangeArrowheads="1" noChangeShapeType="1" noTextEdit="1"/>
              </p:cNvSpPr>
              <p:nvPr>
                <p:custDataLst>
                  <p:tags r:id="rId20"/>
                </p:custDataLst>
              </p:nvPr>
            </p:nvSpPr>
            <p:spPr>
              <a:xfrm>
                <a:off x="1923987" y="4922139"/>
                <a:ext cx="3947160" cy="368935"/>
              </a:xfrm>
              <a:prstGeom prst="rect">
                <a:avLst/>
              </a:prstGeom>
              <a:blipFill rotWithShape="1">
                <a:blip r:embed="rId21"/>
                <a:stretch>
                  <a:fillRect l="-14" t="-69" r="14" b="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文本框 18"/>
          <p:cNvSpPr txBox="1"/>
          <p:nvPr>
            <p:custDataLst>
              <p:tags r:id="rId22"/>
            </p:custDataLst>
          </p:nvPr>
        </p:nvSpPr>
        <p:spPr>
          <a:xfrm>
            <a:off x="7251065" y="6257290"/>
            <a:ext cx="5014595" cy="737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1400">
                <a:sym typeface="+mn-ea"/>
              </a:rPr>
              <a:t>Xinxin Wang et al. </a:t>
            </a:r>
            <a:r>
              <a:rPr lang="en-US" altLang="zh-CN" sz="1400"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Remeshing flexible membranes under the control of free energy</a:t>
            </a:r>
            <a:r>
              <a:rPr lang="en-US" sz="1400">
                <a:sym typeface="+mn-ea"/>
              </a:rPr>
              <a:t>.</a:t>
            </a:r>
            <a:r>
              <a:rPr lang="en-US" sz="1400"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lang="en-US" sz="1400" b="1" i="1" dirty="0">
                <a:sym typeface="+mn-ea"/>
              </a:rPr>
              <a:t>PLOS Computational Biology</a:t>
            </a:r>
            <a:r>
              <a:rPr lang="en-US" sz="1400" i="1" dirty="0">
                <a:sym typeface="+mn-ea"/>
              </a:rPr>
              <a:t>. </a:t>
            </a:r>
            <a:r>
              <a:rPr lang="en-US" sz="1400" dirty="0">
                <a:sym typeface="+mn-ea"/>
              </a:rPr>
              <a:t>2022</a:t>
            </a:r>
            <a:endParaRPr lang="zh-CN" altLang="en-US" sz="1400"/>
          </a:p>
          <a:p>
            <a:endParaRPr lang="zh-CN" altLang="en-US"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>
            <p:custDataLst>
              <p:tags r:id="rId1"/>
            </p:custDataLst>
          </p:nvPr>
        </p:nvCxnSpPr>
        <p:spPr>
          <a:xfrm>
            <a:off x="742950" y="864214"/>
            <a:ext cx="1078112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0" y="245089"/>
            <a:ext cx="276225" cy="619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428625" y="245089"/>
            <a:ext cx="133349" cy="619125"/>
          </a:xfrm>
          <a:prstGeom prst="rect">
            <a:avLst/>
          </a:prstGeom>
          <a:solidFill>
            <a:schemeClr val="accent1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882650" y="342900"/>
            <a:ext cx="91598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Arial" panose="020B0604020202090204" pitchFamily="34" charset="0"/>
                <a:ea typeface="楷体" panose="02010609060101010101" pitchFamily="49" charset="-122"/>
                <a:cs typeface="Arial" panose="020B0604020202090204" pitchFamily="34" charset="0"/>
              </a:rPr>
              <a:t>Background introduction 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Arial" panose="020B0604020202090204" pitchFamily="34" charset="0"/>
              <a:ea typeface="楷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4" name="文本框 3"/>
          <p:cNvSpPr txBox="1"/>
          <p:nvPr>
            <p:custDataLst>
              <p:tags r:id="rId5"/>
            </p:custDataLst>
          </p:nvPr>
        </p:nvSpPr>
        <p:spPr>
          <a:xfrm>
            <a:off x="428625" y="1041400"/>
            <a:ext cx="8475345" cy="56311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b="1" i="1">
                <a:solidFill>
                  <a:schemeClr val="accent1">
                    <a:lumMod val="50000"/>
                  </a:schemeClr>
                </a:solidFill>
              </a:rPr>
              <a:t>Persudo code of core part:</a:t>
            </a:r>
            <a:endParaRPr lang="en-US" altLang="zh-CN" b="1" i="1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zh-CN">
                <a:solidFill>
                  <a:schemeClr val="tx1"/>
                </a:solidFill>
              </a:rPr>
              <a:t>for i = 1:length(m.var.coord)</a:t>
            </a:r>
            <a:endParaRPr lang="en-US" altLang="zh-CN">
              <a:solidFill>
                <a:schemeClr val="tx1"/>
              </a:solidFill>
            </a:endParaRPr>
          </a:p>
          <a:p>
            <a:r>
              <a:rPr lang="en-US" altLang="zh-CN">
                <a:solidFill>
                  <a:schemeClr val="tx1"/>
                </a:solidFill>
              </a:rPr>
              <a:t>        for dim = 1:3            </a:t>
            </a:r>
            <a:endParaRPr lang="en-US" altLang="zh-CN">
              <a:solidFill>
                <a:schemeClr val="tx1"/>
              </a:solidFill>
            </a:endParaRPr>
          </a:p>
          <a:p>
            <a:r>
              <a:rPr lang="en-US" altLang="zh-CN">
                <a:solidFill>
                  <a:schemeClr val="tx1"/>
                </a:solidFill>
              </a:rPr>
              <a:t>            % Perturb positively</a:t>
            </a:r>
            <a:endParaRPr lang="en-US" altLang="zh-CN">
              <a:solidFill>
                <a:schemeClr val="tx1"/>
              </a:solidFill>
            </a:endParaRPr>
          </a:p>
          <a:p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            m.var.coord(i, dim) = r_orig + epsilon;</a:t>
            </a:r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            Ev_before = kv * (Volume(</a:t>
            </a:r>
            <a:r>
              <a:rPr lang="en-US" altLang="zh-CN">
                <a:solidFill>
                  <a:schemeClr val="accent1">
                    <a:lumMod val="50000"/>
                  </a:schemeClr>
                </a:solidFill>
                <a:sym typeface="+mn-ea"/>
              </a:rPr>
              <a:t>m</a:t>
            </a:r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)) - targetVolume)^2 / targetVolume);</a:t>
            </a:r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            Es_before = </a:t>
            </a:r>
            <a:r>
              <a:rPr lang="en-US" altLang="zh-CN">
                <a:solidFill>
                  <a:schemeClr val="accent1">
                    <a:lumMod val="50000"/>
                  </a:schemeClr>
                </a:solidFill>
                <a:sym typeface="+mn-ea"/>
              </a:rPr>
              <a:t>ks * (Area(</a:t>
            </a:r>
            <a:r>
              <a:rPr lang="en-US" altLang="zh-CN">
                <a:solidFill>
                  <a:schemeClr val="accent1">
                    <a:lumMod val="50000"/>
                  </a:schemeClr>
                </a:solidFill>
                <a:sym typeface="+mn-ea"/>
              </a:rPr>
              <a:t>m</a:t>
            </a:r>
            <a:r>
              <a:rPr lang="en-US" altLang="zh-CN">
                <a:solidFill>
                  <a:schemeClr val="accent1">
                    <a:lumMod val="50000"/>
                  </a:schemeClr>
                </a:solidFill>
                <a:sym typeface="+mn-ea"/>
              </a:rPr>
              <a:t>)) - targetVolume)^2 / targetVolume);</a:t>
            </a:r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                              </a:t>
            </a:r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            </a:t>
            </a:r>
            <a:r>
              <a:rPr lang="en-US" altLang="zh-CN">
                <a:solidFill>
                  <a:schemeClr val="accent1">
                    <a:lumMod val="50000"/>
                  </a:schemeClr>
                </a:solidFill>
                <a:sym typeface="+mn-ea"/>
              </a:rPr>
              <a:t>Hp = Helfrich(m_update); % Compute Helfrich free energy</a:t>
            </a:r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           </a:t>
            </a:r>
            <a:r>
              <a:rPr lang="en-US" altLang="zh-CN">
                <a:solidFill>
                  <a:schemeClr val="tx1"/>
                </a:solidFill>
              </a:rPr>
              <a:t> % Perturb negatively</a:t>
            </a:r>
            <a:endParaRPr lang="en-US" altLang="zh-CN">
              <a:solidFill>
                <a:schemeClr val="tx1"/>
              </a:solidFill>
            </a:endParaRPr>
          </a:p>
          <a:p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            m.var.coord(i, dim) = r_orig - epsilon;</a:t>
            </a:r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            Ev_after = kv * (Volume(m)) - targetVolume)^2 / targetVolume);</a:t>
            </a:r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            Es_after = ks * (Area(m)) - targetSurfaceArea)^2 / targetSurfaceArea);</a:t>
            </a:r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            Hm = Helfrich(m_update); % Compute Helfrich free energy</a:t>
            </a:r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            </a:t>
            </a:r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            </a:t>
            </a:r>
            <a:r>
              <a:rPr lang="en-US" altLang="zh-CN">
                <a:solidFill>
                  <a:schemeClr val="tx1"/>
                </a:solidFill>
              </a:rPr>
              <a:t>% Finite difference approximation of the gradient</a:t>
            </a:r>
            <a:endParaRPr lang="en-US" altLang="zh-CN">
              <a:solidFill>
                <a:schemeClr val="tx1"/>
              </a:solidFill>
            </a:endParaRPr>
          </a:p>
          <a:p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            Fb(i, dim) = -(sum(Hp) - sum(Hm)) / (2 * epsilon);</a:t>
            </a:r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            Fv(i, dim) = -(Ev_before - Ev_after) / (2 * epsilon);</a:t>
            </a:r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            Fs(i, dim) = -(Es_before - Es_after) / (2 * epsilon);</a:t>
            </a:r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zh-CN">
                <a:solidFill>
                  <a:schemeClr val="tx1"/>
                </a:solidFill>
              </a:rPr>
              <a:t>        end</a:t>
            </a:r>
            <a:endParaRPr lang="en-US" altLang="zh-CN">
              <a:solidFill>
                <a:schemeClr val="tx1"/>
              </a:solidFill>
            </a:endParaRPr>
          </a:p>
          <a:p>
            <a:r>
              <a:rPr lang="en-US" altLang="zh-CN">
                <a:solidFill>
                  <a:schemeClr val="tx1"/>
                </a:solidFill>
              </a:rPr>
              <a:t> end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>
            <p:custDataLst>
              <p:tags r:id="rId1"/>
            </p:custDataLst>
          </p:nvPr>
        </p:nvCxnSpPr>
        <p:spPr>
          <a:xfrm>
            <a:off x="742950" y="864214"/>
            <a:ext cx="1078112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0" y="245089"/>
            <a:ext cx="276225" cy="619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428625" y="245089"/>
            <a:ext cx="133349" cy="619125"/>
          </a:xfrm>
          <a:prstGeom prst="rect">
            <a:avLst/>
          </a:prstGeom>
          <a:solidFill>
            <a:schemeClr val="accent1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882650" y="342900"/>
            <a:ext cx="91598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Arial" panose="020B0604020202090204" pitchFamily="34" charset="0"/>
                <a:ea typeface="楷体" panose="02010609060101010101" pitchFamily="49" charset="-122"/>
                <a:cs typeface="Arial" panose="020B0604020202090204" pitchFamily="34" charset="0"/>
              </a:rPr>
              <a:t>Background introduction 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Arial" panose="020B0604020202090204" pitchFamily="34" charset="0"/>
              <a:ea typeface="楷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4" name="文本框 3"/>
          <p:cNvSpPr txBox="1"/>
          <p:nvPr>
            <p:custDataLst>
              <p:tags r:id="rId5"/>
            </p:custDataLst>
          </p:nvPr>
        </p:nvSpPr>
        <p:spPr>
          <a:xfrm>
            <a:off x="428625" y="1041400"/>
            <a:ext cx="8475345" cy="56311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b="1" i="1">
                <a:solidFill>
                  <a:schemeClr val="accent1">
                    <a:lumMod val="50000"/>
                  </a:schemeClr>
                </a:solidFill>
              </a:rPr>
              <a:t>Persudo code of whole part:</a:t>
            </a:r>
            <a:endParaRPr lang="en-US" altLang="zh-CN" b="1" i="1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zh-CN">
                <a:solidFill>
                  <a:schemeClr val="tx1"/>
                </a:solidFill>
              </a:rPr>
              <a:t>% Initialize the m</a:t>
            </a:r>
            <a:endParaRPr lang="en-US" altLang="zh-CN">
              <a:solidFill>
                <a:schemeClr val="tx1"/>
              </a:solidFill>
            </a:endParaRPr>
          </a:p>
          <a:p>
            <a:r>
              <a:rPr lang="en-US" altLang="zh-CN">
                <a:solidFill>
                  <a:schemeClr val="tx1"/>
                </a:solidFill>
              </a:rPr>
              <a:t>m = ModMembrane(2, 'unit', u);</a:t>
            </a:r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% compute </a:t>
            </a:r>
            <a:r>
              <a:rPr lang="en-US" altLang="zh-CN">
                <a:solidFill>
                  <a:schemeClr val="accent1">
                    <a:lumMod val="50000"/>
                  </a:schemeClr>
                </a:solidFill>
                <a:sym typeface="+mn-ea"/>
              </a:rPr>
              <a:t>Internal force</a:t>
            </a:r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 </a:t>
            </a:r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zh-CN">
                <a:solidFill>
                  <a:schemeClr val="tx1"/>
                </a:solidFill>
              </a:rPr>
              <a:t>Fi = Finternal(m);</a:t>
            </a:r>
            <a:endParaRPr lang="en-US" altLang="zh-CN">
              <a:solidFill>
                <a:schemeClr val="tx1"/>
              </a:solidFill>
            </a:endParaRPr>
          </a:p>
          <a:p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for iter = 1:n_iter:</a:t>
            </a:r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pPr lvl="1"/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% compute other forces</a:t>
            </a:r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pPr lvl="1"/>
            <a:r>
              <a:rPr lang="en-US" altLang="zh-CN">
                <a:solidFill>
                  <a:schemeClr val="tx1"/>
                </a:solidFill>
              </a:rPr>
              <a:t>get Fb, Fv, Fs</a:t>
            </a:r>
            <a:endParaRPr lang="en-US" altLang="zh-CN">
              <a:solidFill>
                <a:schemeClr val="tx1"/>
              </a:solidFill>
            </a:endParaRPr>
          </a:p>
          <a:p>
            <a:pPr lvl="1"/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pPr lvl="1"/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% smooth forces</a:t>
            </a:r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pPr lvl="1"/>
            <a:r>
              <a:rPr lang="en-US" altLang="zh-CN">
                <a:solidFill>
                  <a:schemeClr val="tx1"/>
                </a:solidFill>
              </a:rPr>
              <a:t>Fb, Fv, Fs = smoothForces(Fb, Fv, Fs, m);</a:t>
            </a:r>
            <a:endParaRPr lang="en-US" altLang="zh-CN">
              <a:solidFill>
                <a:schemeClr val="tx1"/>
              </a:solidFill>
            </a:endParaRPr>
          </a:p>
          <a:p>
            <a:pPr lvl="1"/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pPr lvl="1"/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% get the adaptive time step</a:t>
            </a:r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pPr lvl="1"/>
            <a:r>
              <a:rPr lang="en-US" altLang="zh-CN">
                <a:solidFill>
                  <a:schemeClr val="tx1"/>
                </a:solidFill>
              </a:rPr>
              <a:t>dt, Ftotal, l = varDt(m, Fi, Fb+ Fv+ Fs, mu);</a:t>
            </a:r>
            <a:endParaRPr lang="en-US" altLang="zh-CN">
              <a:solidFill>
                <a:schemeClr val="tx1"/>
              </a:solidFill>
            </a:endParaRPr>
          </a:p>
          <a:p>
            <a:pPr lvl="1"/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pPr lvl="1"/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% update </a:t>
            </a:r>
            <a:r>
              <a:rPr lang="en-US" altLang="zh-CN">
                <a:solidFill>
                  <a:schemeClr val="accent1">
                    <a:lumMod val="50000"/>
                  </a:schemeClr>
                </a:solidFill>
                <a:sym typeface="+mn-ea"/>
              </a:rPr>
              <a:t>coord </a:t>
            </a:r>
            <a:endParaRPr lang="en-US" altLang="zh-CN">
              <a:solidFill>
                <a:schemeClr val="accent1">
                  <a:lumMod val="50000"/>
                </a:schemeClr>
              </a:solidFill>
              <a:sym typeface="+mn-ea"/>
            </a:endParaRPr>
          </a:p>
          <a:p>
            <a:pPr lvl="1"/>
            <a:r>
              <a:rPr lang="en-US" altLang="zh-CN">
                <a:solidFill>
                  <a:schemeClr val="tx1"/>
                </a:solidFill>
              </a:rPr>
              <a:t>m.var.coord = m.var.coord + m.pm.mu * Ftotal * dt;</a:t>
            </a:r>
            <a:endParaRPr lang="en-US" altLang="zh-CN">
              <a:solidFill>
                <a:schemeClr val="tx1"/>
              </a:solidFill>
            </a:endParaRPr>
          </a:p>
          <a:p>
            <a:pPr lvl="1"/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pPr lvl="1"/>
            <a:r>
              <a:rPr lang="en-US" altLang="zh-CN">
                <a:solidFill>
                  <a:schemeClr val="accent1">
                    <a:lumMod val="50000"/>
                  </a:schemeClr>
                </a:solidFill>
              </a:rPr>
              <a:t>% remesh the m</a:t>
            </a:r>
            <a:endParaRPr lang="en-US" altLang="zh-CN">
              <a:solidFill>
                <a:schemeClr val="accent1">
                  <a:lumMod val="50000"/>
                </a:schemeClr>
              </a:solidFill>
            </a:endParaRPr>
          </a:p>
          <a:p>
            <a:pPr lvl="1"/>
            <a:r>
              <a:rPr lang="en-US" altLang="zh-CN">
                <a:solidFill>
                  <a:schemeClr val="tx1"/>
                </a:solidFill>
              </a:rPr>
              <a:t>m = Remesh(m)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>
            <p:custDataLst>
              <p:tags r:id="rId1"/>
            </p:custDataLst>
          </p:nvPr>
        </p:nvCxnSpPr>
        <p:spPr>
          <a:xfrm>
            <a:off x="742950" y="864214"/>
            <a:ext cx="1078112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0" y="245089"/>
            <a:ext cx="276225" cy="619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428625" y="245089"/>
            <a:ext cx="133349" cy="619125"/>
          </a:xfrm>
          <a:prstGeom prst="rect">
            <a:avLst/>
          </a:prstGeom>
          <a:solidFill>
            <a:schemeClr val="accent1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882650" y="342900"/>
            <a:ext cx="91598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Arial" panose="020B0604020202090204" pitchFamily="34" charset="0"/>
                <a:ea typeface="楷体" panose="02010609060101010101" pitchFamily="49" charset="-122"/>
                <a:cs typeface="Arial" panose="020B0604020202090204" pitchFamily="34" charset="0"/>
              </a:rPr>
              <a:t>Code results 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Arial" panose="020B0604020202090204" pitchFamily="34" charset="0"/>
              <a:ea typeface="楷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428625" y="1068705"/>
            <a:ext cx="1089723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dk1"/>
                </a:solidFill>
              </a:rPr>
              <a:t>Because different parametrs will influence the final reuslts and it is important to know which is the good parameters to make it work.To find a best paprameters of ks, kv, kb, we use grid </a:t>
            </a:r>
            <a:r>
              <a:rPr lang="en-US" altLang="zh-CN">
                <a:solidFill>
                  <a:schemeClr val="dk1"/>
                </a:solidFill>
              </a:rPr>
              <a:t>search.</a:t>
            </a:r>
            <a:endParaRPr lang="en-US" altLang="zh-CN">
              <a:solidFill>
                <a:schemeClr val="dk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428625" y="1790065"/>
            <a:ext cx="7048500" cy="31242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335280" y="4914265"/>
            <a:ext cx="7400925" cy="168592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724275" y="233489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accent1">
                    <a:lumMod val="50000"/>
                  </a:schemeClr>
                </a:solidFill>
                <a:sym typeface="+mn-ea"/>
              </a:rPr>
              <a:t>Define search space</a:t>
            </a:r>
            <a:endParaRPr lang="en-US" altLang="zh-CN">
              <a:solidFill>
                <a:schemeClr val="accent1">
                  <a:lumMod val="50000"/>
                </a:schemeClr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3724275" y="423481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accent1">
                    <a:lumMod val="50000"/>
                  </a:schemeClr>
                </a:solidFill>
                <a:sym typeface="+mn-ea"/>
              </a:rPr>
              <a:t>Use loop to do grid search</a:t>
            </a:r>
            <a:endParaRPr lang="en-US" altLang="zh-CN">
              <a:solidFill>
                <a:schemeClr val="accent1">
                  <a:lumMod val="50000"/>
                </a:schemeClr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>
            <p:custDataLst>
              <p:tags r:id="rId1"/>
            </p:custDataLst>
          </p:nvPr>
        </p:nvCxnSpPr>
        <p:spPr>
          <a:xfrm>
            <a:off x="742950" y="864214"/>
            <a:ext cx="1078112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0" y="245089"/>
            <a:ext cx="276225" cy="619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428625" y="245089"/>
            <a:ext cx="133349" cy="619125"/>
          </a:xfrm>
          <a:prstGeom prst="rect">
            <a:avLst/>
          </a:prstGeom>
          <a:solidFill>
            <a:schemeClr val="accent1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882650" y="342900"/>
            <a:ext cx="91598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Arial" panose="020B0604020202090204" pitchFamily="34" charset="0"/>
                <a:ea typeface="楷体" panose="02010609060101010101" pitchFamily="49" charset="-122"/>
                <a:cs typeface="Arial" panose="020B0604020202090204" pitchFamily="34" charset="0"/>
              </a:rPr>
              <a:t>Code results 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Arial" panose="020B0604020202090204" pitchFamily="34" charset="0"/>
              <a:ea typeface="楷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428625" y="1068705"/>
            <a:ext cx="108972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dk1"/>
                </a:solidFill>
              </a:rPr>
              <a:t>Final parameters we use is kc=5, kv=20, ks=16.</a:t>
            </a:r>
            <a:endParaRPr lang="en-US" altLang="zh-CN">
              <a:solidFill>
                <a:schemeClr val="dk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276225" y="2684463"/>
            <a:ext cx="3589655" cy="276161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233170" y="5522595"/>
            <a:ext cx="16757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accent1">
                    <a:lumMod val="50000"/>
                  </a:schemeClr>
                </a:solidFill>
                <a:sym typeface="+mn-ea"/>
              </a:rPr>
              <a:t>iteration = 20</a:t>
            </a:r>
            <a:endParaRPr lang="en-US" altLang="zh-CN">
              <a:solidFill>
                <a:schemeClr val="accent1">
                  <a:lumMod val="50000"/>
                </a:schemeClr>
              </a:solidFill>
              <a:sym typeface="+mn-ea"/>
            </a:endParaRPr>
          </a:p>
        </p:txBody>
      </p:sp>
      <p:sp>
        <p:nvSpPr>
          <p:cNvPr id="14" name="右箭头 13"/>
          <p:cNvSpPr/>
          <p:nvPr/>
        </p:nvSpPr>
        <p:spPr>
          <a:xfrm>
            <a:off x="3361055" y="3942080"/>
            <a:ext cx="741680" cy="7556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6" name="图片 15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4200525" y="2641600"/>
            <a:ext cx="3590290" cy="284734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rcRect t="-207" r="10993"/>
          <a:stretch>
            <a:fillRect/>
          </a:stretch>
        </p:blipFill>
        <p:spPr>
          <a:xfrm>
            <a:off x="8500110" y="2763203"/>
            <a:ext cx="3272155" cy="2604135"/>
          </a:xfrm>
          <a:prstGeom prst="rect">
            <a:avLst/>
          </a:prstGeom>
        </p:spPr>
      </p:pic>
      <p:sp>
        <p:nvSpPr>
          <p:cNvPr id="19" name="右箭头 18"/>
          <p:cNvSpPr/>
          <p:nvPr>
            <p:custDataLst>
              <p:tags r:id="rId12"/>
            </p:custDataLst>
          </p:nvPr>
        </p:nvSpPr>
        <p:spPr>
          <a:xfrm>
            <a:off x="7552055" y="3942080"/>
            <a:ext cx="741680" cy="7556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5157788" y="5522595"/>
            <a:ext cx="16757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accent1">
                    <a:lumMod val="50000"/>
                  </a:schemeClr>
                </a:solidFill>
                <a:sym typeface="+mn-ea"/>
              </a:rPr>
              <a:t>iteration = 500</a:t>
            </a:r>
            <a:endParaRPr lang="en-US" altLang="zh-CN">
              <a:solidFill>
                <a:schemeClr val="accent1">
                  <a:lumMod val="50000"/>
                </a:schemeClr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4"/>
            </p:custDataLst>
          </p:nvPr>
        </p:nvSpPr>
        <p:spPr>
          <a:xfrm>
            <a:off x="9175115" y="5522595"/>
            <a:ext cx="192214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accent1">
                    <a:lumMod val="50000"/>
                  </a:schemeClr>
                </a:solidFill>
                <a:sym typeface="+mn-ea"/>
              </a:rPr>
              <a:t>iteration = 1500</a:t>
            </a:r>
            <a:endParaRPr lang="en-US" altLang="zh-CN">
              <a:solidFill>
                <a:schemeClr val="accent1">
                  <a:lumMod val="50000"/>
                </a:schemeClr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5"/>
            </p:custDataLst>
          </p:nvPr>
        </p:nvSpPr>
        <p:spPr>
          <a:xfrm>
            <a:off x="428625" y="1776095"/>
            <a:ext cx="108972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dk1"/>
                </a:solidFill>
              </a:rPr>
              <a:t>The iterative process is shown in the figure below:</a:t>
            </a:r>
            <a:endParaRPr lang="zh-CN" altLang="en-US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>
            <p:custDataLst>
              <p:tags r:id="rId1"/>
            </p:custDataLst>
          </p:nvPr>
        </p:nvCxnSpPr>
        <p:spPr>
          <a:xfrm>
            <a:off x="742950" y="864214"/>
            <a:ext cx="1078112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0" y="245089"/>
            <a:ext cx="276225" cy="619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428625" y="245089"/>
            <a:ext cx="133349" cy="619125"/>
          </a:xfrm>
          <a:prstGeom prst="rect">
            <a:avLst/>
          </a:prstGeom>
          <a:solidFill>
            <a:schemeClr val="accent1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882650" y="342900"/>
            <a:ext cx="91598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Arial" panose="020B0604020202090204" pitchFamily="34" charset="0"/>
                <a:ea typeface="楷体" panose="02010609060101010101" pitchFamily="49" charset="-122"/>
                <a:cs typeface="Arial" panose="020B0604020202090204" pitchFamily="34" charset="0"/>
              </a:rPr>
              <a:t>Code results 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Arial" panose="020B0604020202090204" pitchFamily="34" charset="0"/>
              <a:ea typeface="楷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428625" y="1068705"/>
            <a:ext cx="108972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dk1"/>
                </a:solidFill>
              </a:rPr>
              <a:t>A direct comparison between original m and final m.</a:t>
            </a:r>
            <a:endParaRPr lang="en-US" altLang="zh-CN">
              <a:solidFill>
                <a:schemeClr val="dk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9728" t="16946" r="7989" b="3064"/>
          <a:stretch>
            <a:fillRect/>
          </a:stretch>
        </p:blipFill>
        <p:spPr>
          <a:xfrm>
            <a:off x="276225" y="1903095"/>
            <a:ext cx="7307580" cy="445262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7963218" y="2917190"/>
            <a:ext cx="3526155" cy="198374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7928610" y="5073650"/>
            <a:ext cx="359537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The Structure of Red Blood Cells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10.xml><?xml version="1.0" encoding="utf-8"?>
<p:tagLst xmlns:p="http://schemas.openxmlformats.org/presentationml/2006/main">
  <p:tag name="KSO_WM_BEAUTIFY_FLAG" val=""/>
  <p:tag name="KSO_WM_UNIT_TEXT_FILL_FORE_SCHEMECOLOR_INDEX_BRIGHTNESS" val="0"/>
  <p:tag name="KSO_WM_UNIT_TEXT_FILL_FORE_SCHEMECOLOR_INDEX" val="13"/>
  <p:tag name="KSO_WM_UNIT_TEXT_FILL_TYPE" val="1"/>
</p:tagLst>
</file>

<file path=ppt/tags/tag10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</p:tagLst>
</file>

<file path=ppt/tags/tag105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6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06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  <p:tag name="KSO_WM_UNIT_TEXT_FILL_FORE_SCHEMECOLOR_INDEX_BRIGHTNESS" val="0"/>
  <p:tag name="KSO_WM_UNIT_TEXT_FILL_FORE_SCHEMECOLOR_INDEX" val="13"/>
  <p:tag name="KSO_WM_UNIT_TEXT_FILL_TYPE" val="1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</p:tagLst>
</file>

<file path=ppt/tags/tag113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6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14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  <p:tag name="KSO_WM_UNIT_TEXT_FILL_FORE_SCHEMECOLOR_INDEX_BRIGHTNESS" val="0"/>
  <p:tag name="KSO_WM_UNIT_TEXT_FILL_FORE_SCHEMECOLOR_INDEX" val="13"/>
  <p:tag name="KSO_WM_UNIT_TEXT_FILL_TYPE" val="1"/>
</p:tagLst>
</file>

<file path=ppt/tags/tag120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</p:tagLst>
</file>

<file path=ppt/tags/tag13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</p:tagLst>
</file>

<file path=ppt/tags/tag14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6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5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  <p:tag name="KSO_WM_UNIT_TEXT_SHADOW_SCHEMECOLOR_INDEX_BRIGHTNESS" val="0"/>
  <p:tag name="KSO_WM_UNIT_TEXT_SHADOW_SCHEMECOLOR_INDEX" val="1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</p:tagLst>
</file>

<file path=ppt/tags/tag22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6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3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</p:tagLst>
</file>

<file path=ppt/tags/tag39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6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4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LINE_FORE_SCHEMECOLOR_INDEX_BRIGHTNESS" val="-0.9"/>
  <p:tag name="KSO_WM_UNIT_LINE_FORE_SCHEMECOLOR_INDEX" val="15"/>
  <p:tag name="KSO_WM_UNIT_LINE_FILL_TYPE" val="2"/>
</p:tagLst>
</file>

<file path=ppt/tags/tag40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TEXT_FILL_FORE_SCHEMECOLOR_INDEX_BRIGHTNESS" val="0.4"/>
  <p:tag name="KSO_WM_UNIT_TEXT_FILL_FORE_SCHEMECOLOR_INDEX" val="5"/>
  <p:tag name="KSO_WM_UNIT_TEXT_FILL_TYPE" val="1"/>
</p:tagLst>
</file>

<file path=ppt/tags/tag43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</p:tagLst>
</file>

<file path=ppt/tags/tag44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6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45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TEXT_FILL_FORE_SCHEMECOLOR_INDEX_BRIGHTNESS" val="0.4"/>
  <p:tag name="KSO_WM_UNIT_TEXT_FILL_FORE_SCHEMECOLOR_INDEX" val="5"/>
  <p:tag name="KSO_WM_UNIT_TEXT_FILL_TYPE" val="1"/>
</p:tagLst>
</file>

<file path=ppt/tags/tag48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</p:tagLst>
</file>

<file path=ppt/tags/tag49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6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5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</p:tagLst>
</file>

<file path=ppt/tags/tag50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</p:tagLst>
</file>

<file path=ppt/tags/tag57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6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58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</p:tagLst>
</file>

<file path=ppt/tags/tag6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  <p:tag name="KSO_WM_BEAUTIFY_FLAG" val=""/>
</p:tagLst>
</file>

<file path=ppt/tags/tag68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</p:tagLst>
</file>

<file path=ppt/tags/tag69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6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7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6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70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</p:tagLst>
</file>

<file path=ppt/tags/tag76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6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77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  <p:tag name="KSO_WM_BEAUTIFY_FLAG" val=""/>
</p:tagLst>
</file>

<file path=ppt/tags/tag8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</p:tagLst>
</file>

<file path=ppt/tags/tag84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6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85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  <p:tag name="KSO_WM_BEAUTIFY_FLAG" val=""/>
</p:tagLst>
</file>

<file path=ppt/tags/tag89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</p:tagLst>
</file>

<file path=ppt/tags/tag9.xml><?xml version="1.0" encoding="utf-8"?>
<p:tagLst xmlns:p="http://schemas.openxmlformats.org/presentationml/2006/main">
  <p:tag name="KSO_WM_BEAUTIFY_FLAG" val=""/>
</p:tagLst>
</file>

<file path=ppt/tags/tag90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6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91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  <p:tag name="KSO_WM_BEAUTIFY_FLAG" val=""/>
</p:tagLst>
</file>

<file path=ppt/tags/tag96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</p:tagLst>
</file>

<file path=ppt/tags/tag97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6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98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WPS">
  <a:themeElements>
    <a:clrScheme name="">
      <a:dk1>
        <a:srgbClr val="000000"/>
      </a:dk1>
      <a:lt1>
        <a:srgbClr val="FFFFFF"/>
      </a:lt1>
      <a:dk2>
        <a:srgbClr val="F9F9F9"/>
      </a:dk2>
      <a:lt2>
        <a:srgbClr val="FFFFFF"/>
      </a:lt2>
      <a:accent1>
        <a:srgbClr val="D6B686"/>
      </a:accent1>
      <a:accent2>
        <a:srgbClr val="E2D2AF"/>
      </a:accent2>
      <a:accent3>
        <a:srgbClr val="C4A293"/>
      </a:accent3>
      <a:accent4>
        <a:srgbClr val="CEC9BA"/>
      </a:accent4>
      <a:accent5>
        <a:srgbClr val="E7CAA2"/>
      </a:accent5>
      <a:accent6>
        <a:srgbClr val="B2836E"/>
      </a:accent6>
      <a:hlink>
        <a:srgbClr val="304FFE"/>
      </a:hlink>
      <a:folHlink>
        <a:srgbClr val="492067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4066</Words>
  <Application>WPS 演示</Application>
  <PresentationFormat>宽屏</PresentationFormat>
  <Paragraphs>165</Paragraphs>
  <Slides>16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32" baseType="lpstr">
      <vt:lpstr>Arial</vt:lpstr>
      <vt:lpstr>宋体</vt:lpstr>
      <vt:lpstr>Wingdings</vt:lpstr>
      <vt:lpstr>楷体</vt:lpstr>
      <vt:lpstr>汉仪楷体KW</vt:lpstr>
      <vt:lpstr>Arial Regular</vt:lpstr>
      <vt:lpstr>DejaVu Math TeX Gyre</vt:lpstr>
      <vt:lpstr>Calibri</vt:lpstr>
      <vt:lpstr>Helvetica Neue</vt:lpstr>
      <vt:lpstr>微软雅黑</vt:lpstr>
      <vt:lpstr>汉仪旗黑</vt:lpstr>
      <vt:lpstr>宋体</vt:lpstr>
      <vt:lpstr>Arial Unicode MS</vt:lpstr>
      <vt:lpstr>汉仪书宋二KW</vt:lpstr>
      <vt:lpstr>WPS</vt:lpstr>
      <vt:lpstr>2_WPS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金俊儒</cp:lastModifiedBy>
  <cp:revision>82</cp:revision>
  <dcterms:created xsi:type="dcterms:W3CDTF">2024-05-17T19:50:38Z</dcterms:created>
  <dcterms:modified xsi:type="dcterms:W3CDTF">2024-05-17T19:50:38Z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2052-6.5.2.8766</vt:lpwstr>
  </property>
  <property fmtid="{D5CDD505-2E9C-101B-9397-08002B2CF9AE}" pid="3" name="ICV">
    <vt:lpwstr>657DFDDA32B62CA00808AA654CAF80FF_43</vt:lpwstr>
  </property>
</Properties>
</file>

<file path=docProps/thumbnail.jpeg>
</file>